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60" r:id="rId4"/>
    <p:sldId id="261" r:id="rId5"/>
    <p:sldId id="263" r:id="rId6"/>
    <p:sldId id="264" r:id="rId7"/>
    <p:sldId id="265" r:id="rId8"/>
    <p:sldId id="266" r:id="rId9"/>
    <p:sldId id="267" r:id="rId10"/>
    <p:sldId id="268" r:id="rId11"/>
    <p:sldId id="269" r:id="rId12"/>
    <p:sldId id="270" r:id="rId13"/>
    <p:sldId id="262"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172435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3720139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6419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1322479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5006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3330615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2912289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424110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2052190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034A4-8078-4C04-9DAA-E4BA63ECB29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124407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D034A4-8078-4C04-9DAA-E4BA63ECB294}"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382811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D034A4-8078-4C04-9DAA-E4BA63ECB294}"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42119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D034A4-8078-4C04-9DAA-E4BA63ECB294}"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401745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034A4-8078-4C04-9DAA-E4BA63ECB294}" type="datetimeFigureOut">
              <a:rPr lang="en-US" smtClean="0"/>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424818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034A4-8078-4C04-9DAA-E4BA63ECB294}"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36816-A32F-4864-98E4-39B48DE9E600}" type="slidenum">
              <a:rPr lang="en-US" smtClean="0"/>
              <a:t>‹#›</a:t>
            </a:fld>
            <a:endParaRPr lang="en-US"/>
          </a:p>
        </p:txBody>
      </p:sp>
    </p:spTree>
    <p:extLst>
      <p:ext uri="{BB962C8B-B14F-4D97-AF65-F5344CB8AC3E}">
        <p14:creationId xmlns:p14="http://schemas.microsoft.com/office/powerpoint/2010/main" val="262443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36816-A32F-4864-98E4-39B48DE9E600}" type="slidenum">
              <a:rPr lang="en-US" smtClean="0"/>
              <a:t>‹#›</a:t>
            </a:fld>
            <a:endParaRPr lang="en-US"/>
          </a:p>
        </p:txBody>
      </p:sp>
      <p:sp>
        <p:nvSpPr>
          <p:cNvPr id="5" name="Date Placeholder 4"/>
          <p:cNvSpPr>
            <a:spLocks noGrp="1"/>
          </p:cNvSpPr>
          <p:nvPr>
            <p:ph type="dt" sz="half" idx="10"/>
          </p:nvPr>
        </p:nvSpPr>
        <p:spPr/>
        <p:txBody>
          <a:bodyPr/>
          <a:lstStyle/>
          <a:p>
            <a:fld id="{9BD034A4-8078-4C04-9DAA-E4BA63ECB294}" type="datetimeFigureOut">
              <a:rPr lang="en-US" smtClean="0"/>
              <a:t>11/16/2023</a:t>
            </a:fld>
            <a:endParaRPr lang="en-US"/>
          </a:p>
        </p:txBody>
      </p:sp>
    </p:spTree>
    <p:extLst>
      <p:ext uri="{BB962C8B-B14F-4D97-AF65-F5344CB8AC3E}">
        <p14:creationId xmlns:p14="http://schemas.microsoft.com/office/powerpoint/2010/main" val="1452171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D034A4-8078-4C04-9DAA-E4BA63ECB294}" type="datetimeFigureOut">
              <a:rPr lang="en-US" smtClean="0"/>
              <a:t>11/16/2023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A36816-A32F-4864-98E4-39B48DE9E600}" type="slidenum">
              <a:rPr lang="en-US" smtClean="0"/>
              <a:t>‹#›</a:t>
            </a:fld>
            <a:endParaRPr lang="en-US"/>
          </a:p>
        </p:txBody>
      </p:sp>
    </p:spTree>
    <p:extLst>
      <p:ext uri="{BB962C8B-B14F-4D97-AF65-F5344CB8AC3E}">
        <p14:creationId xmlns:p14="http://schemas.microsoft.com/office/powerpoint/2010/main" val="41862043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cribd.com/doc/35339257/Comunicare-&#351;i-Mediere"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aaida.ro/metode-alternative-de-solutionare-a-litigiilo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p:cNvSpPr>
            <a:spLocks noGrp="1"/>
          </p:cNvSpPr>
          <p:nvPr>
            <p:ph type="title"/>
          </p:nvPr>
        </p:nvSpPr>
        <p:spPr>
          <a:xfrm>
            <a:off x="985969" y="4553712"/>
            <a:ext cx="8288032" cy="1096316"/>
          </a:xfrm>
        </p:spPr>
        <p:txBody>
          <a:bodyPr vert="horz" lIns="91440" tIns="45720" rIns="91440" bIns="45720" rtlCol="0" anchor="b">
            <a:normAutofit/>
          </a:bodyPr>
          <a:lstStyle/>
          <a:p>
            <a:pPr algn="ctr">
              <a:lnSpc>
                <a:spcPct val="90000"/>
              </a:lnSpc>
              <a:spcAft>
                <a:spcPts val="800"/>
              </a:spcAft>
            </a:pPr>
            <a:r>
              <a:rPr lang="en-US" sz="2300" b="1" kern="1200" dirty="0" err="1">
                <a:solidFill>
                  <a:schemeClr val="accent1"/>
                </a:solidFill>
                <a:effectLst/>
                <a:latin typeface="+mj-lt"/>
                <a:ea typeface="+mj-ea"/>
                <a:cs typeface="+mj-cs"/>
              </a:rPr>
              <a:t>Elemente</a:t>
            </a:r>
            <a:r>
              <a:rPr lang="en-US" sz="2300" b="1" kern="1200" dirty="0">
                <a:solidFill>
                  <a:schemeClr val="accent1"/>
                </a:solidFill>
                <a:effectLst/>
                <a:latin typeface="+mj-lt"/>
                <a:ea typeface="+mj-ea"/>
                <a:cs typeface="+mj-cs"/>
              </a:rPr>
              <a:t> de </a:t>
            </a:r>
            <a:r>
              <a:rPr lang="en-US" sz="2300" b="1" kern="1200" dirty="0" err="1">
                <a:solidFill>
                  <a:schemeClr val="accent1"/>
                </a:solidFill>
                <a:effectLst/>
                <a:latin typeface="+mj-lt"/>
                <a:ea typeface="+mj-ea"/>
                <a:cs typeface="+mj-cs"/>
              </a:rPr>
              <a:t>bază</a:t>
            </a:r>
            <a:r>
              <a:rPr lang="en-US" sz="2300" b="1" kern="1200" dirty="0">
                <a:solidFill>
                  <a:schemeClr val="accent1"/>
                </a:solidFill>
                <a:effectLst/>
                <a:latin typeface="+mj-lt"/>
                <a:ea typeface="+mj-ea"/>
                <a:cs typeface="+mj-cs"/>
              </a:rPr>
              <a:t> </a:t>
            </a:r>
            <a:r>
              <a:rPr lang="en-US" sz="2300" b="1" kern="1200" dirty="0" err="1">
                <a:solidFill>
                  <a:schemeClr val="accent1"/>
                </a:solidFill>
                <a:effectLst/>
                <a:latin typeface="+mj-lt"/>
                <a:ea typeface="+mj-ea"/>
                <a:cs typeface="+mj-cs"/>
              </a:rPr>
              <a:t>privind</a:t>
            </a:r>
            <a:r>
              <a:rPr lang="en-US" sz="2300" b="1" kern="1200" dirty="0">
                <a:solidFill>
                  <a:schemeClr val="accent1"/>
                </a:solidFill>
                <a:effectLst/>
                <a:latin typeface="+mj-lt"/>
                <a:ea typeface="+mj-ea"/>
                <a:cs typeface="+mj-cs"/>
              </a:rPr>
              <a:t> </a:t>
            </a:r>
            <a:r>
              <a:rPr lang="en-US" sz="2300" b="1" kern="1200" dirty="0" err="1">
                <a:solidFill>
                  <a:schemeClr val="accent1"/>
                </a:solidFill>
                <a:effectLst/>
                <a:latin typeface="+mj-lt"/>
                <a:ea typeface="+mj-ea"/>
                <a:cs typeface="+mj-cs"/>
              </a:rPr>
              <a:t>medierea</a:t>
            </a:r>
            <a:r>
              <a:rPr lang="en-US" sz="2300" b="1" kern="1200" dirty="0">
                <a:solidFill>
                  <a:schemeClr val="accent1"/>
                </a:solidFill>
                <a:effectLst/>
                <a:latin typeface="+mj-lt"/>
                <a:ea typeface="+mj-ea"/>
                <a:cs typeface="+mj-cs"/>
              </a:rPr>
              <a:t> </a:t>
            </a:r>
            <a:r>
              <a:rPr lang="en-US" sz="2300" b="1" kern="1200" dirty="0" err="1">
                <a:solidFill>
                  <a:schemeClr val="accent1"/>
                </a:solidFill>
                <a:effectLst/>
                <a:latin typeface="+mj-lt"/>
                <a:ea typeface="+mj-ea"/>
                <a:cs typeface="+mj-cs"/>
              </a:rPr>
              <a:t>și</a:t>
            </a:r>
            <a:r>
              <a:rPr lang="en-US" sz="2300" b="1" kern="1200" dirty="0">
                <a:solidFill>
                  <a:schemeClr val="accent1"/>
                </a:solidFill>
                <a:effectLst/>
                <a:latin typeface="+mj-lt"/>
                <a:ea typeface="+mj-ea"/>
                <a:cs typeface="+mj-cs"/>
              </a:rPr>
              <a:t> </a:t>
            </a:r>
            <a:r>
              <a:rPr lang="en-US" sz="2300" b="1" kern="1200" dirty="0" err="1">
                <a:solidFill>
                  <a:schemeClr val="accent1"/>
                </a:solidFill>
                <a:effectLst/>
                <a:latin typeface="+mj-lt"/>
                <a:ea typeface="+mj-ea"/>
                <a:cs typeface="+mj-cs"/>
              </a:rPr>
              <a:t>alte</a:t>
            </a:r>
            <a:r>
              <a:rPr lang="en-US" sz="2300" b="1" kern="1200" dirty="0">
                <a:solidFill>
                  <a:schemeClr val="accent1"/>
                </a:solidFill>
                <a:effectLst/>
                <a:latin typeface="+mj-lt"/>
                <a:ea typeface="+mj-ea"/>
                <a:cs typeface="+mj-cs"/>
              </a:rPr>
              <a:t> </a:t>
            </a:r>
            <a:r>
              <a:rPr lang="en-US" sz="2300" b="1" kern="1200" dirty="0" err="1">
                <a:solidFill>
                  <a:schemeClr val="accent1"/>
                </a:solidFill>
                <a:effectLst/>
                <a:latin typeface="+mj-lt"/>
                <a:ea typeface="+mj-ea"/>
                <a:cs typeface="+mj-cs"/>
              </a:rPr>
              <a:t>metode</a:t>
            </a:r>
            <a:r>
              <a:rPr lang="en-US" sz="2300" b="1" kern="1200" dirty="0">
                <a:solidFill>
                  <a:schemeClr val="accent1"/>
                </a:solidFill>
                <a:effectLst/>
                <a:latin typeface="+mj-lt"/>
                <a:ea typeface="+mj-ea"/>
                <a:cs typeface="+mj-cs"/>
              </a:rPr>
              <a:t> </a:t>
            </a:r>
            <a:br>
              <a:rPr lang="en-US" sz="2300" kern="1200" dirty="0">
                <a:solidFill>
                  <a:schemeClr val="accent1"/>
                </a:solidFill>
                <a:effectLst/>
                <a:latin typeface="+mj-lt"/>
                <a:ea typeface="+mj-ea"/>
                <a:cs typeface="+mj-cs"/>
              </a:rPr>
            </a:br>
            <a:r>
              <a:rPr lang="en-US" sz="2300" b="1" kern="1200" dirty="0">
                <a:solidFill>
                  <a:schemeClr val="accent1"/>
                </a:solidFill>
                <a:effectLst/>
                <a:latin typeface="+mj-lt"/>
                <a:ea typeface="+mj-ea"/>
                <a:cs typeface="+mj-cs"/>
              </a:rPr>
              <a:t>alternative de </a:t>
            </a:r>
            <a:r>
              <a:rPr lang="en-US" sz="2300" b="1" kern="1200" dirty="0" err="1">
                <a:solidFill>
                  <a:schemeClr val="accent1"/>
                </a:solidFill>
                <a:effectLst/>
                <a:latin typeface="+mj-lt"/>
                <a:ea typeface="+mj-ea"/>
                <a:cs typeface="+mj-cs"/>
              </a:rPr>
              <a:t>rezolvare</a:t>
            </a:r>
            <a:r>
              <a:rPr lang="en-US" sz="2300" b="1" kern="1200" dirty="0">
                <a:solidFill>
                  <a:schemeClr val="accent1"/>
                </a:solidFill>
                <a:effectLst/>
                <a:latin typeface="+mj-lt"/>
                <a:ea typeface="+mj-ea"/>
                <a:cs typeface="+mj-cs"/>
              </a:rPr>
              <a:t> a </a:t>
            </a:r>
            <a:r>
              <a:rPr lang="en-US" sz="2300" b="1" kern="1200" dirty="0" err="1">
                <a:solidFill>
                  <a:schemeClr val="accent1"/>
                </a:solidFill>
                <a:effectLst/>
                <a:latin typeface="+mj-lt"/>
                <a:ea typeface="+mj-ea"/>
                <a:cs typeface="+mj-cs"/>
              </a:rPr>
              <a:t>conflictelor</a:t>
            </a:r>
            <a:r>
              <a:rPr lang="en-US" sz="2300" b="1" kern="1200" dirty="0">
                <a:solidFill>
                  <a:schemeClr val="accent1"/>
                </a:solidFill>
                <a:effectLst/>
                <a:latin typeface="+mj-lt"/>
                <a:ea typeface="+mj-ea"/>
                <a:cs typeface="+mj-cs"/>
              </a:rPr>
              <a:t> </a:t>
            </a:r>
            <a:r>
              <a:rPr lang="en-US" sz="2300" b="1" kern="1200" dirty="0" err="1">
                <a:solidFill>
                  <a:schemeClr val="accent1"/>
                </a:solidFill>
                <a:effectLst/>
                <a:latin typeface="+mj-lt"/>
                <a:ea typeface="+mj-ea"/>
                <a:cs typeface="+mj-cs"/>
              </a:rPr>
              <a:t>în</a:t>
            </a:r>
            <a:r>
              <a:rPr lang="en-US" sz="2300" b="1" kern="1200" dirty="0">
                <a:solidFill>
                  <a:schemeClr val="accent1"/>
                </a:solidFill>
                <a:effectLst/>
                <a:latin typeface="+mj-lt"/>
                <a:ea typeface="+mj-ea"/>
                <a:cs typeface="+mj-cs"/>
              </a:rPr>
              <a:t> </a:t>
            </a:r>
            <a:r>
              <a:rPr lang="en-US" sz="2300" b="1" kern="1200" dirty="0" err="1">
                <a:solidFill>
                  <a:schemeClr val="accent1"/>
                </a:solidFill>
                <a:effectLst/>
                <a:latin typeface="+mj-lt"/>
                <a:ea typeface="+mj-ea"/>
                <a:cs typeface="+mj-cs"/>
              </a:rPr>
              <a:t>mediul</a:t>
            </a:r>
            <a:r>
              <a:rPr lang="en-US" sz="2300" b="1" kern="1200" dirty="0">
                <a:solidFill>
                  <a:schemeClr val="accent1"/>
                </a:solidFill>
                <a:effectLst/>
                <a:latin typeface="+mj-lt"/>
                <a:ea typeface="+mj-ea"/>
                <a:cs typeface="+mj-cs"/>
              </a:rPr>
              <a:t> </a:t>
            </a:r>
            <a:r>
              <a:rPr lang="en-US" sz="2300" b="1" dirty="0"/>
              <a:t>urban</a:t>
            </a:r>
            <a:br>
              <a:rPr lang="en-US" sz="2300" kern="1200" dirty="0">
                <a:solidFill>
                  <a:schemeClr val="accent1"/>
                </a:solidFill>
                <a:effectLst/>
                <a:latin typeface="+mj-lt"/>
                <a:ea typeface="+mj-ea"/>
                <a:cs typeface="+mj-cs"/>
              </a:rPr>
            </a:br>
            <a:r>
              <a:rPr lang="en-US" sz="2300" kern="1200" dirty="0">
                <a:solidFill>
                  <a:schemeClr val="accent1"/>
                </a:solidFill>
                <a:effectLst/>
                <a:latin typeface="+mj-lt"/>
                <a:ea typeface="+mj-ea"/>
                <a:cs typeface="+mj-cs"/>
              </a:rPr>
              <a:t> </a:t>
            </a:r>
            <a:endParaRPr lang="en-US" sz="2300" kern="1200" dirty="0">
              <a:solidFill>
                <a:schemeClr val="accent1"/>
              </a:solidFill>
              <a:latin typeface="+mj-lt"/>
              <a:ea typeface="+mj-ea"/>
              <a:cs typeface="+mj-cs"/>
            </a:endParaRPr>
          </a:p>
        </p:txBody>
      </p:sp>
      <p:pic>
        <p:nvPicPr>
          <p:cNvPr id="4" name="Picture 3">
            <a:extLst>
              <a:ext uri="{FF2B5EF4-FFF2-40B4-BE49-F238E27FC236}">
                <a16:creationId xmlns:a16="http://schemas.microsoft.com/office/drawing/2014/main" id="{D02E788B-3124-9589-978D-4B2D91FF38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21895" y="1207972"/>
            <a:ext cx="8288033" cy="1388244"/>
          </a:xfrm>
          <a:prstGeom prst="rect">
            <a:avLst/>
          </a:prstGeom>
          <a:noFill/>
        </p:spPr>
      </p:pic>
    </p:spTree>
    <p:extLst>
      <p:ext uri="{BB962C8B-B14F-4D97-AF65-F5344CB8AC3E}">
        <p14:creationId xmlns:p14="http://schemas.microsoft.com/office/powerpoint/2010/main" val="1513092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Principiile medierii:</a:t>
            </a:r>
            <a:endParaRPr lang="en-US" b="1" dirty="0"/>
          </a:p>
        </p:txBody>
      </p:sp>
      <p:sp>
        <p:nvSpPr>
          <p:cNvPr id="3" name="Content Placeholder 2"/>
          <p:cNvSpPr>
            <a:spLocks noGrp="1"/>
          </p:cNvSpPr>
          <p:nvPr>
            <p:ph idx="1"/>
          </p:nvPr>
        </p:nvSpPr>
        <p:spPr>
          <a:xfrm>
            <a:off x="677334" y="1930401"/>
            <a:ext cx="9053520" cy="4110962"/>
          </a:xfrm>
        </p:spPr>
        <p:txBody>
          <a:bodyPr>
            <a:normAutofit/>
          </a:bodyPr>
          <a:lstStyle/>
          <a:p>
            <a:pPr marL="342900" lvl="0" indent="-342900" algn="just">
              <a:lnSpc>
                <a:spcPct val="150000"/>
              </a:lnSpc>
              <a:spcAft>
                <a:spcPts val="0"/>
              </a:spcAft>
              <a:buFont typeface="+mj-lt"/>
              <a:buAutoNum type="alphaLcParenR"/>
            </a:pPr>
            <a:r>
              <a:rPr lang="en-US"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3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Principiul</a:t>
            </a:r>
            <a:r>
              <a:rPr lang="en-US"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imparțialității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se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referă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poziţia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echidistantă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mediatorului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faţă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părţile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prezente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mediere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cât</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atitudinea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egală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faţă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acestea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problema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supusă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medierii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o-RO"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lphaLcParenR"/>
            </a:pPr>
            <a:r>
              <a:rPr lang="en-US" sz="23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Principiul</a:t>
            </a:r>
            <a:r>
              <a:rPr lang="en-US"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neutralității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acest</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principiu</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defineşte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starea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mediatorului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anume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acesta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deplin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neutru</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aceasta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înţelegându</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lipsa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oricărui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interes</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rezolvarea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conflictului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favoarea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defavoarea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uneia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dintre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părţi</a:t>
            </a:r>
            <a:r>
              <a:rPr lang="en-US"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063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solidFill>
                  <a:prstClr val="black"/>
                </a:solidFill>
              </a:rPr>
              <a:t>Principiile medierii:</a:t>
            </a:r>
            <a:endParaRPr lang="en-US" dirty="0"/>
          </a:p>
        </p:txBody>
      </p:sp>
      <p:sp>
        <p:nvSpPr>
          <p:cNvPr id="3" name="Content Placeholder 2"/>
          <p:cNvSpPr>
            <a:spLocks noGrp="1"/>
          </p:cNvSpPr>
          <p:nvPr>
            <p:ph idx="1"/>
          </p:nvPr>
        </p:nvSpPr>
        <p:spPr>
          <a:xfrm>
            <a:off x="677333" y="1930401"/>
            <a:ext cx="8971633" cy="4110962"/>
          </a:xfrm>
        </p:spPr>
        <p:txBody>
          <a:bodyPr>
            <a:normAutofit/>
          </a:bodyPr>
          <a:lstStyle/>
          <a:p>
            <a:pPr marL="0" lvl="0" indent="0" algn="just">
              <a:lnSpc>
                <a:spcPct val="150000"/>
              </a:lnSpc>
              <a:spcAft>
                <a:spcPts val="0"/>
              </a:spcAft>
              <a:buNone/>
            </a:pPr>
            <a:r>
              <a:rPr lang="ro-RO"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 </a:t>
            </a:r>
            <a:r>
              <a:rPr lang="en-US" sz="23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Principiul</a:t>
            </a:r>
            <a:r>
              <a:rPr lang="en-US"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flexibilității</a:t>
            </a:r>
            <a:r>
              <a:rPr lang="en-US"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conform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acestui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principiu</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părțile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stabilesc</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comun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acord</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cu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mediatorul</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data,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și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locul</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desfășurării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ședinței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funcție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posibilitățile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prezentare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tuturor</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participanților</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o-RO"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50000"/>
              </a:lnSpc>
              <a:spcAft>
                <a:spcPts val="0"/>
              </a:spcAft>
              <a:buNone/>
            </a:pPr>
            <a:r>
              <a:rPr lang="ro-RO" sz="23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 </a:t>
            </a:r>
            <a:r>
              <a:rPr lang="en-US" sz="23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Principiul</a:t>
            </a:r>
            <a:r>
              <a:rPr lang="en-US"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nediscriminării</a:t>
            </a:r>
            <a:r>
              <a:rPr lang="en-US" sz="23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mediatorul</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nu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trebuie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refuze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activitatea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mediere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nu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trebuie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exercite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standarde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inferioare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din motive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ţin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rasă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culoare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naţionalitate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origine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etnică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limbă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religie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sex,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opinie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apartenenţă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politică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avere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origine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socială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etc. </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03734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84" y="-122830"/>
            <a:ext cx="8564318" cy="2292824"/>
          </a:xfrm>
        </p:spPr>
        <p:txBody>
          <a:bodyPr>
            <a:normAutofit fontScale="90000"/>
          </a:bodyPr>
          <a:lstStyle/>
          <a:p>
            <a:pPr marL="342900" lvl="0" indent="-342900">
              <a:lnSpc>
                <a:spcPct val="150000"/>
              </a:lnSpc>
              <a:spcAft>
                <a:spcPts val="800"/>
              </a:spcAft>
            </a:pPr>
            <a:br>
              <a:rPr lang="ro-RO" b="1" dirty="0">
                <a:effectLst/>
                <a:latin typeface="Times New Roman" panose="02020603050405020304" pitchFamily="18" charset="0"/>
                <a:ea typeface="Calibri" panose="020F0502020204030204" pitchFamily="34" charset="0"/>
                <a:cs typeface="Times New Roman" panose="02020603050405020304" pitchFamily="18" charset="0"/>
              </a:rPr>
            </a:br>
            <a:r>
              <a:rPr lang="en-US" sz="3800" b="1" dirty="0" err="1">
                <a:effectLst/>
                <a:latin typeface="Times New Roman" panose="02020603050405020304" pitchFamily="18" charset="0"/>
                <a:ea typeface="Calibri" panose="020F0502020204030204" pitchFamily="34" charset="0"/>
                <a:cs typeface="Times New Roman" panose="02020603050405020304" pitchFamily="18" charset="0"/>
              </a:rPr>
              <a:t>Alte</a:t>
            </a:r>
            <a:r>
              <a:rPr lang="en-US" sz="3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800" b="1" dirty="0" err="1">
                <a:effectLst/>
                <a:latin typeface="Times New Roman" panose="02020603050405020304" pitchFamily="18" charset="0"/>
                <a:ea typeface="Calibri" panose="020F0502020204030204" pitchFamily="34" charset="0"/>
                <a:cs typeface="Times New Roman" panose="02020603050405020304" pitchFamily="18" charset="0"/>
              </a:rPr>
              <a:t>metode</a:t>
            </a:r>
            <a:r>
              <a:rPr lang="en-US" sz="3800" b="1" dirty="0">
                <a:effectLst/>
                <a:latin typeface="Times New Roman" panose="02020603050405020304" pitchFamily="18" charset="0"/>
                <a:ea typeface="Calibri" panose="020F0502020204030204" pitchFamily="34" charset="0"/>
                <a:cs typeface="Times New Roman" panose="02020603050405020304" pitchFamily="18" charset="0"/>
              </a:rPr>
              <a:t> alternative de </a:t>
            </a:r>
            <a:r>
              <a:rPr lang="en-US" sz="3800" b="1" dirty="0" err="1">
                <a:effectLst/>
                <a:latin typeface="Times New Roman" panose="02020603050405020304" pitchFamily="18" charset="0"/>
                <a:ea typeface="Calibri" panose="020F0502020204030204" pitchFamily="34" charset="0"/>
                <a:cs typeface="Times New Roman" panose="02020603050405020304" pitchFamily="18" charset="0"/>
              </a:rPr>
              <a:t>soluționare</a:t>
            </a:r>
            <a:r>
              <a:rPr lang="en-US" sz="3800" b="1"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sz="3800" b="1" dirty="0" err="1">
                <a:effectLst/>
                <a:latin typeface="Times New Roman" panose="02020603050405020304" pitchFamily="18" charset="0"/>
                <a:ea typeface="Calibri" panose="020F0502020204030204" pitchFamily="34" charset="0"/>
                <a:cs typeface="Times New Roman" panose="02020603050405020304" pitchFamily="18" charset="0"/>
              </a:rPr>
              <a:t>conflictelor</a:t>
            </a:r>
            <a:r>
              <a:rPr lang="en-US" sz="3800" b="1" dirty="0">
                <a:effectLst/>
                <a:latin typeface="Times New Roman" panose="02020603050405020304" pitchFamily="18" charset="0"/>
                <a:ea typeface="Calibri" panose="020F0502020204030204" pitchFamily="34" charset="0"/>
                <a:cs typeface="Times New Roman" panose="02020603050405020304" pitchFamily="18" charset="0"/>
              </a:rPr>
              <a:t>.</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805218" y="2456597"/>
            <a:ext cx="8911988" cy="3584765"/>
          </a:xfrm>
        </p:spPr>
        <p:txBody>
          <a:bodyPr>
            <a:normAutofit/>
          </a:bodyPr>
          <a:lstStyle/>
          <a:p>
            <a:pPr marL="0" indent="0" algn="just">
              <a:lnSpc>
                <a:spcPct val="150000"/>
              </a:lnSpc>
              <a:buNone/>
            </a:pPr>
            <a:r>
              <a:rPr lang="en-US" sz="2300" dirty="0" err="1">
                <a:solidFill>
                  <a:schemeClr val="tx1"/>
                </a:solidFill>
                <a:effectLst/>
                <a:latin typeface="Times New Roman" panose="02020603050405020304" pitchFamily="18" charset="0"/>
                <a:ea typeface="Calibri" panose="020F0502020204030204" pitchFamily="34" charset="0"/>
              </a:rPr>
              <a:t>Termenul</a:t>
            </a:r>
            <a:r>
              <a:rPr lang="en-US" sz="2300" dirty="0">
                <a:solidFill>
                  <a:schemeClr val="tx1"/>
                </a:solidFill>
                <a:effectLst/>
                <a:latin typeface="Times New Roman" panose="02020603050405020304" pitchFamily="18" charset="0"/>
                <a:ea typeface="Calibri" panose="020F0502020204030204" pitchFamily="34" charset="0"/>
              </a:rPr>
              <a:t> „ADR” (Alternative dispute resolution) se </a:t>
            </a:r>
            <a:r>
              <a:rPr lang="en-US" sz="2300" dirty="0" err="1">
                <a:solidFill>
                  <a:schemeClr val="tx1"/>
                </a:solidFill>
                <a:effectLst/>
                <a:latin typeface="Times New Roman" panose="02020603050405020304" pitchFamily="18" charset="0"/>
                <a:ea typeface="Calibri" panose="020F0502020204030204" pitchFamily="34" charset="0"/>
              </a:rPr>
              <a:t>refera</a:t>
            </a:r>
            <a:r>
              <a:rPr lang="en-US" sz="2300" dirty="0">
                <a:solidFill>
                  <a:schemeClr val="tx1"/>
                </a:solidFill>
                <a:effectLst/>
                <a:latin typeface="Times New Roman" panose="02020603050405020304" pitchFamily="18" charset="0"/>
                <a:ea typeface="Calibri" panose="020F0502020204030204" pitchFamily="34" charset="0"/>
              </a:rPr>
              <a:t> la </a:t>
            </a:r>
            <a:r>
              <a:rPr lang="en-US" sz="2300" dirty="0" err="1">
                <a:solidFill>
                  <a:schemeClr val="tx1"/>
                </a:solidFill>
                <a:effectLst/>
                <a:latin typeface="Times New Roman" panose="02020603050405020304" pitchFamily="18" charset="0"/>
                <a:ea typeface="Calibri" panose="020F0502020204030204" pitchFamily="34" charset="0"/>
              </a:rPr>
              <a:t>procedurile</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și</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tehnicile</a:t>
            </a:r>
            <a:r>
              <a:rPr lang="en-US" sz="2300" dirty="0">
                <a:solidFill>
                  <a:schemeClr val="tx1"/>
                </a:solidFill>
                <a:effectLst/>
                <a:latin typeface="Times New Roman" panose="02020603050405020304" pitchFamily="18" charset="0"/>
                <a:ea typeface="Calibri" panose="020F0502020204030204" pitchFamily="34" charset="0"/>
              </a:rPr>
              <a:t> de </a:t>
            </a:r>
            <a:r>
              <a:rPr lang="en-US" sz="2300" dirty="0" err="1">
                <a:solidFill>
                  <a:schemeClr val="tx1"/>
                </a:solidFill>
                <a:effectLst/>
                <a:latin typeface="Times New Roman" panose="02020603050405020304" pitchFamily="18" charset="0"/>
                <a:ea typeface="Calibri" panose="020F0502020204030204" pitchFamily="34" charset="0"/>
              </a:rPr>
              <a:t>soluționare</a:t>
            </a:r>
            <a:r>
              <a:rPr lang="en-US" sz="2300" dirty="0">
                <a:solidFill>
                  <a:schemeClr val="tx1"/>
                </a:solidFill>
                <a:effectLst/>
                <a:latin typeface="Times New Roman" panose="02020603050405020304" pitchFamily="18" charset="0"/>
                <a:ea typeface="Calibri" panose="020F0502020204030204" pitchFamily="34" charset="0"/>
              </a:rPr>
              <a:t> a </a:t>
            </a:r>
            <a:r>
              <a:rPr lang="en-US" sz="2300" dirty="0" err="1">
                <a:solidFill>
                  <a:schemeClr val="tx1"/>
                </a:solidFill>
                <a:effectLst/>
                <a:latin typeface="Times New Roman" panose="02020603050405020304" pitchFamily="18" charset="0"/>
                <a:ea typeface="Calibri" panose="020F0502020204030204" pitchFamily="34" charset="0"/>
              </a:rPr>
              <a:t>conflictelor</a:t>
            </a:r>
            <a:r>
              <a:rPr lang="en-US" sz="2300" dirty="0">
                <a:solidFill>
                  <a:schemeClr val="tx1"/>
                </a:solidFill>
                <a:effectLst/>
                <a:latin typeface="Times New Roman" panose="02020603050405020304" pitchFamily="18" charset="0"/>
                <a:ea typeface="Calibri" panose="020F0502020204030204" pitchFamily="34" charset="0"/>
              </a:rPr>
              <a:t> in </a:t>
            </a:r>
            <a:r>
              <a:rPr lang="en-US" sz="2300" dirty="0" err="1">
                <a:solidFill>
                  <a:schemeClr val="tx1"/>
                </a:solidFill>
                <a:effectLst/>
                <a:latin typeface="Times New Roman" panose="02020603050405020304" pitchFamily="18" charset="0"/>
                <a:ea typeface="Calibri" panose="020F0502020204030204" pitchFamily="34" charset="0"/>
              </a:rPr>
              <a:t>afara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sălii</a:t>
            </a:r>
            <a:r>
              <a:rPr lang="en-US" sz="2300" dirty="0">
                <a:solidFill>
                  <a:schemeClr val="tx1"/>
                </a:solidFill>
                <a:effectLst/>
                <a:latin typeface="Times New Roman" panose="02020603050405020304" pitchFamily="18" charset="0"/>
                <a:ea typeface="Calibri" panose="020F0502020204030204" pitchFamily="34" charset="0"/>
              </a:rPr>
              <a:t> de </a:t>
            </a:r>
            <a:r>
              <a:rPr lang="en-US" sz="2300" dirty="0" err="1">
                <a:solidFill>
                  <a:schemeClr val="tx1"/>
                </a:solidFill>
                <a:effectLst/>
                <a:latin typeface="Times New Roman" panose="02020603050405020304" pitchFamily="18" charset="0"/>
                <a:ea typeface="Calibri" panose="020F0502020204030204" pitchFamily="34" charset="0"/>
              </a:rPr>
              <a:t>judecată</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si</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este</a:t>
            </a:r>
            <a:r>
              <a:rPr lang="en-US" sz="2300" dirty="0">
                <a:solidFill>
                  <a:schemeClr val="tx1"/>
                </a:solidFill>
                <a:effectLst/>
                <a:latin typeface="Times New Roman" panose="02020603050405020304" pitchFamily="18" charset="0"/>
                <a:ea typeface="Calibri" panose="020F0502020204030204" pitchFamily="34" charset="0"/>
              </a:rPr>
              <a:t> o </a:t>
            </a:r>
            <a:r>
              <a:rPr lang="en-US" sz="2300" dirty="0" err="1">
                <a:solidFill>
                  <a:schemeClr val="tx1"/>
                </a:solidFill>
                <a:effectLst/>
                <a:latin typeface="Times New Roman" panose="02020603050405020304" pitchFamily="18" charset="0"/>
                <a:ea typeface="Calibri" panose="020F0502020204030204" pitchFamily="34" charset="0"/>
              </a:rPr>
              <a:t>reacție</a:t>
            </a:r>
            <a:r>
              <a:rPr lang="en-US" sz="2300" dirty="0">
                <a:solidFill>
                  <a:schemeClr val="tx1"/>
                </a:solidFill>
                <a:effectLst/>
                <a:latin typeface="Times New Roman" panose="02020603050405020304" pitchFamily="18" charset="0"/>
                <a:ea typeface="Calibri" panose="020F0502020204030204" pitchFamily="34" charset="0"/>
              </a:rPr>
              <a:t> la </a:t>
            </a:r>
            <a:r>
              <a:rPr lang="en-US" sz="2300" dirty="0" err="1">
                <a:solidFill>
                  <a:schemeClr val="tx1"/>
                </a:solidFill>
                <a:effectLst/>
                <a:latin typeface="Times New Roman" panose="02020603050405020304" pitchFamily="18" charset="0"/>
                <a:ea typeface="Calibri" panose="020F0502020204030204" pitchFamily="34" charset="0"/>
              </a:rPr>
              <a:t>ineficiența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modalităților</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tradiționale</a:t>
            </a:r>
            <a:r>
              <a:rPr lang="en-US" sz="2300" dirty="0">
                <a:solidFill>
                  <a:schemeClr val="tx1"/>
                </a:solidFill>
                <a:effectLst/>
                <a:latin typeface="Times New Roman" panose="02020603050405020304" pitchFamily="18" charset="0"/>
                <a:ea typeface="Calibri" panose="020F0502020204030204" pitchFamily="34" charset="0"/>
              </a:rPr>
              <a:t> de </a:t>
            </a:r>
            <a:r>
              <a:rPr lang="en-US" sz="2300" dirty="0" err="1">
                <a:solidFill>
                  <a:schemeClr val="tx1"/>
                </a:solidFill>
                <a:effectLst/>
                <a:latin typeface="Times New Roman" panose="02020603050405020304" pitchFamily="18" charset="0"/>
                <a:ea typeface="Calibri" panose="020F0502020204030204" pitchFamily="34" charset="0"/>
              </a:rPr>
              <a:t>soluționare</a:t>
            </a:r>
            <a:r>
              <a:rPr lang="en-US" sz="2300" dirty="0">
                <a:solidFill>
                  <a:schemeClr val="tx1"/>
                </a:solidFill>
                <a:effectLst/>
                <a:latin typeface="Times New Roman" panose="02020603050405020304" pitchFamily="18" charset="0"/>
                <a:ea typeface="Calibri" panose="020F0502020204030204" pitchFamily="34" charset="0"/>
              </a:rPr>
              <a:t> a </a:t>
            </a:r>
            <a:r>
              <a:rPr lang="en-US" sz="2300" dirty="0" err="1">
                <a:solidFill>
                  <a:schemeClr val="tx1"/>
                </a:solidFill>
                <a:effectLst/>
                <a:latin typeface="Times New Roman" panose="02020603050405020304" pitchFamily="18" charset="0"/>
                <a:ea typeface="Calibri" panose="020F0502020204030204" pitchFamily="34" charset="0"/>
              </a:rPr>
              <a:t>conflictelor</a:t>
            </a:r>
            <a:r>
              <a:rPr lang="en-US" sz="2300" dirty="0">
                <a:solidFill>
                  <a:schemeClr val="tx1"/>
                </a:solidFill>
                <a:effectLst/>
                <a:latin typeface="Times New Roman" panose="02020603050405020304" pitchFamily="18" charset="0"/>
                <a:ea typeface="Calibri" panose="020F0502020204030204" pitchFamily="34" charset="0"/>
              </a:rPr>
              <a:t> (in </a:t>
            </a:r>
            <a:r>
              <a:rPr lang="en-US" sz="2300" dirty="0" err="1">
                <a:solidFill>
                  <a:schemeClr val="tx1"/>
                </a:solidFill>
                <a:effectLst/>
                <a:latin typeface="Times New Roman" panose="02020603050405020304" pitchFamily="18" charset="0"/>
                <a:ea typeface="Calibri" panose="020F0502020204030204" pitchFamily="34" charset="0"/>
              </a:rPr>
              <a:t>instanța</a:t>
            </a:r>
            <a:r>
              <a:rPr lang="en-US" sz="2300" dirty="0">
                <a:solidFill>
                  <a:schemeClr val="tx1"/>
                </a:solidFill>
                <a:effectLst/>
                <a:latin typeface="Times New Roman" panose="02020603050405020304" pitchFamily="18" charset="0"/>
                <a:ea typeface="Calibri" panose="020F0502020204030204" pitchFamily="34" charset="0"/>
              </a:rPr>
              <a:t> de </a:t>
            </a:r>
            <a:r>
              <a:rPr lang="en-US" sz="2300" dirty="0" err="1">
                <a:solidFill>
                  <a:schemeClr val="tx1"/>
                </a:solidFill>
                <a:effectLst/>
                <a:latin typeface="Times New Roman" panose="02020603050405020304" pitchFamily="18" charset="0"/>
                <a:ea typeface="Calibri" panose="020F0502020204030204" pitchFamily="34" charset="0"/>
              </a:rPr>
              <a:t>judecată</a:t>
            </a:r>
            <a:r>
              <a:rPr lang="ro-RO" sz="2300" dirty="0">
                <a:solidFill>
                  <a:schemeClr val="tx1"/>
                </a:solidFill>
                <a:latin typeface="Times New Roman" panose="02020603050405020304" pitchFamily="18" charset="0"/>
                <a:ea typeface="Calibri" panose="020F0502020204030204" pitchFamily="34" charset="0"/>
              </a:rPr>
              <a:t>).</a:t>
            </a:r>
            <a:endParaRPr lang="en-US" sz="2300" dirty="0">
              <a:solidFill>
                <a:schemeClr val="tx1"/>
              </a:solidFill>
            </a:endParaRPr>
          </a:p>
        </p:txBody>
      </p:sp>
    </p:spTree>
    <p:extLst>
      <p:ext uri="{BB962C8B-B14F-4D97-AF65-F5344CB8AC3E}">
        <p14:creationId xmlns:p14="http://schemas.microsoft.com/office/powerpoint/2010/main" val="4283500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501" y="365125"/>
            <a:ext cx="10753299" cy="5544356"/>
          </a:xfrm>
        </p:spPr>
        <p:txBody>
          <a:bodyPr>
            <a:normAutofit fontScale="90000"/>
          </a:bodyPr>
          <a:lstStyle/>
          <a:p>
            <a:pPr lvl="0" defTabSz="457200">
              <a:lnSpc>
                <a:spcPct val="150000"/>
              </a:lnSpc>
              <a:spcBef>
                <a:spcPct val="20000"/>
              </a:spcBef>
              <a:spcAft>
                <a:spcPts val="600"/>
              </a:spcAft>
              <a:buClr>
                <a:srgbClr val="83992A"/>
              </a:buClr>
              <a:buSzPct val="115000"/>
            </a:pPr>
            <a:r>
              <a:rPr lang="ro-RO" sz="2300" dirty="0">
                <a:latin typeface="Times New Roman" panose="02020603050405020304" pitchFamily="18" charset="0"/>
                <a:cs typeface="Times New Roman" panose="02020603050405020304" pitchFamily="18" charset="0"/>
              </a:rPr>
              <a:t>    </a:t>
            </a:r>
            <a:r>
              <a:rPr lang="ro-RO" sz="3300" dirty="0">
                <a:latin typeface="Times New Roman" panose="02020603050405020304" pitchFamily="18" charset="0"/>
                <a:cs typeface="Times New Roman" panose="02020603050405020304" pitchFamily="18" charset="0"/>
              </a:rPr>
              <a:t>Sunt metode alternative de soluționare: </a:t>
            </a:r>
            <a:br>
              <a:rPr lang="ro-RO" sz="3300" dirty="0">
                <a:latin typeface="Times New Roman" panose="02020603050405020304" pitchFamily="18" charset="0"/>
                <a:cs typeface="Times New Roman" panose="02020603050405020304" pitchFamily="18" charset="0"/>
              </a:rPr>
            </a:br>
            <a:br>
              <a:rPr lang="ro-RO" sz="2300" dirty="0">
                <a:latin typeface="Times New Roman" panose="02020603050405020304" pitchFamily="18" charset="0"/>
                <a:cs typeface="Times New Roman" panose="02020603050405020304" pitchFamily="18" charset="0"/>
              </a:rPr>
            </a:br>
            <a:r>
              <a:rPr lang="ro-RO" sz="2300" dirty="0">
                <a:latin typeface="Times New Roman" panose="02020603050405020304" pitchFamily="18" charset="0"/>
                <a:cs typeface="Times New Roman" panose="02020603050405020304" pitchFamily="18" charset="0"/>
              </a:rPr>
              <a:t>              </a:t>
            </a:r>
            <a:r>
              <a:rPr lang="ro-RO" sz="3000" dirty="0">
                <a:solidFill>
                  <a:prstClr val="black">
                    <a:lumMod val="85000"/>
                    <a:lumOff val="15000"/>
                  </a:prstClr>
                </a:solidFill>
                <a:latin typeface="Times New Roman" panose="02020603050405020304" pitchFamily="18" charset="0"/>
                <a:ea typeface="+mn-ea"/>
                <a:cs typeface="Times New Roman" panose="02020603050405020304" pitchFamily="18" charset="0"/>
              </a:rPr>
              <a:t>Arbitrajul </a:t>
            </a:r>
            <a:br>
              <a:rPr lang="ro-RO" sz="3000" dirty="0">
                <a:solidFill>
                  <a:prstClr val="black">
                    <a:lumMod val="85000"/>
                    <a:lumOff val="15000"/>
                  </a:prstClr>
                </a:solidFill>
                <a:latin typeface="Times New Roman" panose="02020603050405020304" pitchFamily="18" charset="0"/>
                <a:ea typeface="+mn-ea"/>
                <a:cs typeface="Times New Roman" panose="02020603050405020304" pitchFamily="18" charset="0"/>
              </a:rPr>
            </a:br>
            <a:r>
              <a:rPr lang="ro-RO" sz="3000" dirty="0">
                <a:solidFill>
                  <a:prstClr val="black">
                    <a:lumMod val="85000"/>
                    <a:lumOff val="15000"/>
                  </a:prstClr>
                </a:solidFill>
                <a:latin typeface="Times New Roman" panose="02020603050405020304" pitchFamily="18" charset="0"/>
                <a:ea typeface="+mn-ea"/>
                <a:cs typeface="Times New Roman" panose="02020603050405020304" pitchFamily="18" charset="0"/>
              </a:rPr>
              <a:t>           Negocierea</a:t>
            </a:r>
            <a:br>
              <a:rPr lang="ro-RO" sz="3000" dirty="0">
                <a:solidFill>
                  <a:prstClr val="black">
                    <a:lumMod val="85000"/>
                    <a:lumOff val="15000"/>
                  </a:prstClr>
                </a:solidFill>
                <a:latin typeface="Times New Roman" panose="02020603050405020304" pitchFamily="18" charset="0"/>
                <a:ea typeface="+mn-ea"/>
                <a:cs typeface="Times New Roman" panose="02020603050405020304" pitchFamily="18" charset="0"/>
              </a:rPr>
            </a:br>
            <a:r>
              <a:rPr lang="ro-RO" sz="3000" dirty="0">
                <a:solidFill>
                  <a:prstClr val="black">
                    <a:lumMod val="85000"/>
                    <a:lumOff val="15000"/>
                  </a:prstClr>
                </a:solidFill>
                <a:latin typeface="Times New Roman" panose="02020603050405020304" pitchFamily="18" charset="0"/>
                <a:ea typeface="+mn-ea"/>
                <a:cs typeface="Times New Roman" panose="02020603050405020304" pitchFamily="18" charset="0"/>
              </a:rPr>
              <a:t>           Cooperarea </a:t>
            </a:r>
            <a:br>
              <a:rPr lang="ro-RO" sz="3000" dirty="0">
                <a:solidFill>
                  <a:prstClr val="black">
                    <a:lumMod val="85000"/>
                    <a:lumOff val="15000"/>
                  </a:prstClr>
                </a:solidFill>
                <a:latin typeface="Times New Roman" panose="02020603050405020304" pitchFamily="18" charset="0"/>
                <a:ea typeface="+mn-ea"/>
                <a:cs typeface="Times New Roman" panose="02020603050405020304" pitchFamily="18" charset="0"/>
              </a:rPr>
            </a:br>
            <a:r>
              <a:rPr lang="ro-RO" sz="3000" dirty="0">
                <a:solidFill>
                  <a:prstClr val="black">
                    <a:lumMod val="85000"/>
                    <a:lumOff val="15000"/>
                  </a:prstClr>
                </a:solidFill>
                <a:latin typeface="Times New Roman" panose="02020603050405020304" pitchFamily="18" charset="0"/>
                <a:ea typeface="+mn-ea"/>
                <a:cs typeface="Times New Roman" panose="02020603050405020304" pitchFamily="18" charset="0"/>
              </a:rPr>
              <a:t>           Concilierea </a:t>
            </a:r>
            <a:br>
              <a:rPr lang="en-US" sz="3000" dirty="0">
                <a:solidFill>
                  <a:prstClr val="black">
                    <a:lumMod val="85000"/>
                    <a:lumOff val="15000"/>
                  </a:prstClr>
                </a:solidFill>
                <a:latin typeface="Times New Roman" panose="02020603050405020304" pitchFamily="18" charset="0"/>
                <a:ea typeface="+mn-ea"/>
                <a:cs typeface="Times New Roman" panose="02020603050405020304" pitchFamily="18" charset="0"/>
              </a:rPr>
            </a:br>
            <a:br>
              <a:rPr lang="ro-RO" sz="2300" dirty="0">
                <a:latin typeface="Times New Roman" panose="02020603050405020304" pitchFamily="18" charset="0"/>
                <a:cs typeface="Times New Roman" panose="02020603050405020304" pitchFamily="18" charset="0"/>
              </a:rPr>
            </a:br>
            <a:br>
              <a:rPr lang="ro-RO" sz="2300" dirty="0">
                <a:latin typeface="Times New Roman" panose="02020603050405020304" pitchFamily="18" charset="0"/>
                <a:cs typeface="Times New Roman" panose="02020603050405020304" pitchFamily="18" charset="0"/>
              </a:rPr>
            </a:br>
            <a:br>
              <a:rPr lang="ro-RO" sz="2300" dirty="0">
                <a:latin typeface="Times New Roman" panose="02020603050405020304" pitchFamily="18" charset="0"/>
                <a:cs typeface="Times New Roman" panose="02020603050405020304" pitchFamily="18" charset="0"/>
              </a:rPr>
            </a:br>
            <a:br>
              <a:rPr lang="ro-RO" sz="2300" dirty="0">
                <a:latin typeface="Times New Roman" panose="02020603050405020304" pitchFamily="18" charset="0"/>
                <a:cs typeface="Times New Roman" panose="02020603050405020304" pitchFamily="18" charset="0"/>
              </a:rPr>
            </a:br>
            <a:br>
              <a:rPr lang="ro-RO" sz="2300" dirty="0">
                <a:latin typeface="Times New Roman" panose="02020603050405020304" pitchFamily="18" charset="0"/>
                <a:cs typeface="Times New Roman" panose="02020603050405020304" pitchFamily="18" charset="0"/>
              </a:rPr>
            </a:b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181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093" y="709684"/>
            <a:ext cx="10012907" cy="1064525"/>
          </a:xfrm>
        </p:spPr>
        <p:txBody>
          <a:bodyPr>
            <a:normAutofit/>
          </a:bodyPr>
          <a:lstStyle/>
          <a:p>
            <a:pPr algn="l"/>
            <a:r>
              <a:rPr lang="ro-RO" b="1" dirty="0"/>
              <a:t>Arbitrajul </a:t>
            </a:r>
            <a:endParaRPr lang="en-US" b="1" dirty="0"/>
          </a:p>
        </p:txBody>
      </p:sp>
      <p:sp>
        <p:nvSpPr>
          <p:cNvPr id="3" name="Subtitle 2"/>
          <p:cNvSpPr>
            <a:spLocks noGrp="1"/>
          </p:cNvSpPr>
          <p:nvPr>
            <p:ph type="subTitle" idx="1"/>
          </p:nvPr>
        </p:nvSpPr>
        <p:spPr>
          <a:xfrm>
            <a:off x="750627" y="2265527"/>
            <a:ext cx="9917373" cy="3821373"/>
          </a:xfrm>
        </p:spPr>
        <p:txBody>
          <a:bodyPr>
            <a:normAutofit/>
          </a:bodyPr>
          <a:lstStyle/>
          <a:p>
            <a:pPr lvl="0" algn="just" defTabSz="457200">
              <a:lnSpc>
                <a:spcPct val="150000"/>
              </a:lnSpc>
              <a:spcBef>
                <a:spcPct val="20000"/>
              </a:spcBef>
              <a:spcAft>
                <a:spcPts val="600"/>
              </a:spcAft>
              <a:buClr>
                <a:srgbClr val="83992A"/>
              </a:buClr>
              <a:buSzPct val="115000"/>
            </a:pPr>
            <a:r>
              <a:rPr lang="ro-RO" sz="2500" dirty="0">
                <a:solidFill>
                  <a:prstClr val="black">
                    <a:lumMod val="85000"/>
                    <a:lumOff val="15000"/>
                  </a:prstClr>
                </a:solidFill>
                <a:latin typeface="Times New Roman" panose="02020603050405020304" pitchFamily="18" charset="0"/>
                <a:cs typeface="Times New Roman" panose="02020603050405020304" pitchFamily="18" charset="0"/>
              </a:rPr>
              <a:t>- E</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ste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singura</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dintre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metodele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alternative de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soluţionare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litigiilor</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unde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soluţia</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dată</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de un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terţ</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imparţial</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este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obligatorie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şi</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executorie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endParaRPr lang="ro-RO" sz="2500" dirty="0">
              <a:solidFill>
                <a:prstClr val="black">
                  <a:lumMod val="85000"/>
                  <a:lumOff val="15000"/>
                </a:prstClr>
              </a:solidFill>
              <a:latin typeface="Times New Roman" panose="02020603050405020304" pitchFamily="18" charset="0"/>
              <a:cs typeface="Times New Roman" panose="02020603050405020304" pitchFamily="18" charset="0"/>
            </a:endParaRPr>
          </a:p>
          <a:p>
            <a:pPr lvl="0" algn="just" defTabSz="457200">
              <a:lnSpc>
                <a:spcPct val="150000"/>
              </a:lnSpc>
              <a:spcBef>
                <a:spcPct val="20000"/>
              </a:spcBef>
              <a:spcAft>
                <a:spcPts val="600"/>
              </a:spcAft>
              <a:buClr>
                <a:srgbClr val="83992A"/>
              </a:buClr>
              <a:buSzPct val="115000"/>
            </a:pPr>
            <a:r>
              <a:rPr lang="ro-RO" sz="2500" dirty="0">
                <a:solidFill>
                  <a:prstClr val="black">
                    <a:lumMod val="85000"/>
                    <a:lumOff val="15000"/>
                  </a:prstClr>
                </a:solidFill>
                <a:latin typeface="Times New Roman" panose="02020603050405020304" pitchFamily="18" charset="0"/>
                <a:cs typeface="Times New Roman" panose="02020603050405020304" pitchFamily="18" charset="0"/>
              </a:rPr>
              <a:t>- Termenul de soluționare a unei cauze este de 6 luni. </a:t>
            </a:r>
          </a:p>
          <a:p>
            <a:pPr lvl="0" algn="just" defTabSz="457200">
              <a:lnSpc>
                <a:spcPct val="150000"/>
              </a:lnSpc>
              <a:spcBef>
                <a:spcPct val="20000"/>
              </a:spcBef>
              <a:spcAft>
                <a:spcPts val="600"/>
              </a:spcAft>
              <a:buClr>
                <a:srgbClr val="83992A"/>
              </a:buClr>
              <a:buSzPct val="115000"/>
            </a:pPr>
            <a:r>
              <a:rPr lang="ro-RO" sz="2500" dirty="0">
                <a:solidFill>
                  <a:prstClr val="black">
                    <a:lumMod val="85000"/>
                    <a:lumOff val="15000"/>
                  </a:prstClr>
                </a:solidFill>
                <a:latin typeface="Times New Roman" panose="02020603050405020304" pitchFamily="18" charset="0"/>
                <a:cs typeface="Times New Roman" panose="02020603050405020304" pitchFamily="18" charset="0"/>
              </a:rPr>
              <a:t>- Este un proces flexibil</a:t>
            </a:r>
          </a:p>
          <a:p>
            <a:pPr lvl="0" algn="just" defTabSz="457200">
              <a:lnSpc>
                <a:spcPct val="150000"/>
              </a:lnSpc>
              <a:spcBef>
                <a:spcPct val="20000"/>
              </a:spcBef>
              <a:spcAft>
                <a:spcPts val="600"/>
              </a:spcAft>
              <a:buClr>
                <a:srgbClr val="83992A"/>
              </a:buClr>
              <a:buSzPct val="115000"/>
            </a:pPr>
            <a:r>
              <a:rPr lang="ro-RO" sz="2500" dirty="0">
                <a:solidFill>
                  <a:prstClr val="black">
                    <a:lumMod val="85000"/>
                    <a:lumOff val="15000"/>
                  </a:prstClr>
                </a:solidFill>
                <a:latin typeface="Times New Roman" panose="02020603050405020304" pitchFamily="18" charset="0"/>
                <a:cs typeface="Times New Roman" panose="02020603050405020304" pitchFamily="18" charset="0"/>
              </a:rPr>
              <a:t>- Presupune costuri mai mici. </a:t>
            </a:r>
            <a:endParaRPr lang="en-US" sz="2500" dirty="0">
              <a:solidFill>
                <a:prstClr val="black">
                  <a:lumMod val="85000"/>
                  <a:lumOff val="15000"/>
                </a:prst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3413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În ce situații putem apela la arbitraj?</a:t>
            </a:r>
            <a:endParaRPr lang="en-US" b="1" dirty="0"/>
          </a:p>
        </p:txBody>
      </p:sp>
      <p:sp>
        <p:nvSpPr>
          <p:cNvPr id="3" name="Content Placeholder 2"/>
          <p:cNvSpPr>
            <a:spLocks noGrp="1"/>
          </p:cNvSpPr>
          <p:nvPr>
            <p:ph idx="1"/>
          </p:nvPr>
        </p:nvSpPr>
        <p:spPr/>
        <p:txBody>
          <a:bodyPr>
            <a:normAutofit/>
          </a:bodyPr>
          <a:lstStyle/>
          <a:p>
            <a:pPr marL="0" indent="0" algn="just">
              <a:lnSpc>
                <a:spcPct val="150000"/>
              </a:lnSpc>
              <a:buNone/>
            </a:pPr>
            <a:endParaRPr lang="ro-RO" sz="25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lgn="just">
              <a:lnSpc>
                <a:spcPct val="150000"/>
              </a:lnSpc>
              <a:buNone/>
            </a:pP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De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cele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mai</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multe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ori</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arbitrajul</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este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folosit</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în</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conflicte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legate de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relațiile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muncă</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conflictele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dintre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angajați</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și</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organizație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dar</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și</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pentru</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rezolvarea</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diferitelor</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conflicte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dintre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organizații</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și</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sindicatele</a:t>
            </a:r>
            <a:r>
              <a:rPr lang="en-US" sz="25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500" dirty="0" err="1">
                <a:solidFill>
                  <a:prstClr val="black">
                    <a:lumMod val="85000"/>
                    <a:lumOff val="15000"/>
                  </a:prstClr>
                </a:solidFill>
                <a:latin typeface="Times New Roman" panose="02020603050405020304" pitchFamily="18" charset="0"/>
                <a:cs typeface="Times New Roman" panose="02020603050405020304" pitchFamily="18" charset="0"/>
              </a:rPr>
              <a:t>muncă</a:t>
            </a:r>
            <a:r>
              <a:rPr lang="ro-RO" sz="2500" dirty="0">
                <a:solidFill>
                  <a:prstClr val="black">
                    <a:lumMod val="85000"/>
                    <a:lumOff val="15000"/>
                  </a:prstClr>
                </a:solidFill>
                <a:latin typeface="Times New Roman" panose="02020603050405020304" pitchFamily="18" charset="0"/>
                <a:cs typeface="Times New Roman" panose="02020603050405020304" pitchFamily="18" charset="0"/>
              </a:rPr>
              <a:t>.</a:t>
            </a:r>
            <a:endParaRPr lang="en-US" sz="2500" dirty="0"/>
          </a:p>
        </p:txBody>
      </p:sp>
    </p:spTree>
    <p:extLst>
      <p:ext uri="{BB962C8B-B14F-4D97-AF65-F5344CB8AC3E}">
        <p14:creationId xmlns:p14="http://schemas.microsoft.com/office/powerpoint/2010/main" val="1374474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Avantajele arbitrajului</a:t>
            </a:r>
            <a:endParaRPr lang="en-US" b="1" dirty="0"/>
          </a:p>
        </p:txBody>
      </p:sp>
      <p:sp>
        <p:nvSpPr>
          <p:cNvPr id="3" name="Content Placeholder 2"/>
          <p:cNvSpPr>
            <a:spLocks noGrp="1"/>
          </p:cNvSpPr>
          <p:nvPr>
            <p:ph idx="1"/>
          </p:nvPr>
        </p:nvSpPr>
        <p:spPr/>
        <p:txBody>
          <a:bodyPr>
            <a:normAutofit lnSpcReduction="10000"/>
          </a:bodyPr>
          <a:lstStyle/>
          <a:p>
            <a:pPr marL="0" lvl="0" indent="0" defTabSz="457200">
              <a:lnSpc>
                <a:spcPct val="170000"/>
              </a:lnSpc>
              <a:spcBef>
                <a:spcPct val="20000"/>
              </a:spcBef>
              <a:spcAft>
                <a:spcPts val="600"/>
              </a:spcAft>
              <a:buClr>
                <a:srgbClr val="83992A"/>
              </a:buClr>
              <a:buSzPct val="115000"/>
              <a:buNone/>
            </a:pPr>
            <a:r>
              <a:rPr lang="ro-RO" sz="2200" dirty="0">
                <a:solidFill>
                  <a:prstClr val="black">
                    <a:lumMod val="85000"/>
                    <a:lumOff val="15000"/>
                  </a:prstClr>
                </a:solidFill>
                <a:latin typeface="Garamond" panose="02020404030301010803"/>
              </a:rPr>
              <a:t>         -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poate</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fi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cerut</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voluntar</a:t>
            </a:r>
            <a:endPar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endParaRPr>
          </a:p>
          <a:p>
            <a:pPr marL="0" lvl="0" indent="0" defTabSz="457200">
              <a:lnSpc>
                <a:spcPct val="170000"/>
              </a:lnSpc>
              <a:spcBef>
                <a:spcPct val="20000"/>
              </a:spcBef>
              <a:spcAft>
                <a:spcPts val="600"/>
              </a:spcAft>
              <a:buClr>
                <a:srgbClr val="83992A"/>
              </a:buClr>
              <a:buSzPct val="115000"/>
              <a:buNone/>
            </a:pP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ro-RO"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 </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Este o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metodă</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eficientă</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de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rezolvare</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conflictului</a:t>
            </a:r>
            <a:endParaRPr lang="ro-RO"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endParaRPr>
          </a:p>
          <a:p>
            <a:pPr marL="0" lvl="0" indent="0" defTabSz="457200">
              <a:lnSpc>
                <a:spcPct val="170000"/>
              </a:lnSpc>
              <a:spcBef>
                <a:spcPct val="20000"/>
              </a:spcBef>
              <a:spcAft>
                <a:spcPts val="600"/>
              </a:spcAft>
              <a:buClr>
                <a:srgbClr val="83992A"/>
              </a:buClr>
              <a:buSzPct val="115000"/>
              <a:buNone/>
            </a:pPr>
            <a:r>
              <a:rPr lang="ro-RO"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Timp</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relativ</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scurt</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de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soluționare</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endParaRPr lang="ro-RO"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endParaRPr>
          </a:p>
          <a:p>
            <a:pPr marL="0" lvl="0" indent="0" defTabSz="457200">
              <a:lnSpc>
                <a:spcPct val="170000"/>
              </a:lnSpc>
              <a:spcBef>
                <a:spcPct val="20000"/>
              </a:spcBef>
              <a:spcAft>
                <a:spcPts val="600"/>
              </a:spcAft>
              <a:buClr>
                <a:srgbClr val="83992A"/>
              </a:buClr>
              <a:buSzPct val="115000"/>
              <a:buNone/>
            </a:pP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ro-RO"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 </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Este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flexibil</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arbitrajul</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oferă</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o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procedura</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de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soluționare</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conflictelor</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ro-RO"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simplificată</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cu un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anumit</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caracter</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de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apreciere</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regulilor</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de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procedură</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arbitrală</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de </a:t>
            </a:r>
            <a:r>
              <a:rPr lang="en-US" sz="2200" dirty="0" err="1">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urmat</a:t>
            </a:r>
            <a:r>
              <a:rPr lang="en-US" sz="2200" dirty="0">
                <a:solidFill>
                  <a:prstClr val="black">
                    <a:lumMod val="85000"/>
                    <a:lumOff val="15000"/>
                  </a:prstClr>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dirty="0"/>
          </a:p>
        </p:txBody>
      </p:sp>
    </p:spTree>
    <p:extLst>
      <p:ext uri="{BB962C8B-B14F-4D97-AF65-F5344CB8AC3E}">
        <p14:creationId xmlns:p14="http://schemas.microsoft.com/office/powerpoint/2010/main" val="3321435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Arbitrajul poate fi:</a:t>
            </a:r>
            <a:endParaRPr lang="en-US" dirty="0"/>
          </a:p>
        </p:txBody>
      </p:sp>
      <p:sp>
        <p:nvSpPr>
          <p:cNvPr id="3" name="Content Placeholder 2"/>
          <p:cNvSpPr>
            <a:spLocks noGrp="1"/>
          </p:cNvSpPr>
          <p:nvPr>
            <p:ph idx="1"/>
          </p:nvPr>
        </p:nvSpPr>
        <p:spPr/>
        <p:txBody>
          <a:bodyPr>
            <a:normAutofit fontScale="92500"/>
          </a:bodyPr>
          <a:lstStyle/>
          <a:p>
            <a:pPr marL="0" lvl="0" indent="0" algn="just" defTabSz="457200">
              <a:lnSpc>
                <a:spcPct val="150000"/>
              </a:lnSpc>
              <a:spcBef>
                <a:spcPct val="20000"/>
              </a:spcBef>
              <a:spcAft>
                <a:spcPts val="600"/>
              </a:spcAft>
              <a:buClr>
                <a:srgbClr val="83992A"/>
              </a:buClr>
              <a:buSzPct val="115000"/>
              <a:buNone/>
            </a:pPr>
            <a:r>
              <a:rPr lang="en-US" sz="2400" b="1" dirty="0">
                <a:solidFill>
                  <a:prstClr val="black">
                    <a:lumMod val="85000"/>
                    <a:lumOff val="15000"/>
                  </a:prstClr>
                </a:solidFill>
                <a:latin typeface="Times New Roman" panose="02020603050405020304" pitchFamily="18" charset="0"/>
                <a:cs typeface="Times New Roman" panose="02020603050405020304" pitchFamily="18" charset="0"/>
              </a:rPr>
              <a:t>Civil </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acest</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caz</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arbitrajul</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civil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este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văzut</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ca o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alternativă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soluționare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litigiilor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civile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cu care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cdetățenii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din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mediul</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rural se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confruntă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(ex: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contracte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vânzare-cumpărare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contracte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cesiune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etc</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t>
            </a:r>
          </a:p>
          <a:p>
            <a:pPr marL="0" lvl="0" indent="0" algn="just" defTabSz="457200">
              <a:lnSpc>
                <a:spcPct val="150000"/>
              </a:lnSpc>
              <a:spcBef>
                <a:spcPct val="20000"/>
              </a:spcBef>
              <a:spcAft>
                <a:spcPts val="600"/>
              </a:spcAft>
              <a:buClr>
                <a:srgbClr val="83992A"/>
              </a:buClr>
              <a:buSzPct val="115000"/>
              <a:buNone/>
            </a:pPr>
            <a:r>
              <a:rPr lang="en-US" sz="2400" b="1" dirty="0" err="1">
                <a:solidFill>
                  <a:prstClr val="black">
                    <a:lumMod val="85000"/>
                    <a:lumOff val="15000"/>
                  </a:prstClr>
                </a:solidFill>
                <a:latin typeface="Times New Roman" panose="02020603050405020304" pitchFamily="18" charset="0"/>
                <a:cs typeface="Times New Roman" panose="02020603050405020304" pitchFamily="18" charset="0"/>
              </a:rPr>
              <a:t>Comercial</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prin</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intermediul</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arbitrajului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comercial</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cetățenii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își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pot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soluționa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conflictele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natură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comercială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dar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și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conflictelor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patrimoniale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dintre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acestea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151500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Negocierea </a:t>
            </a:r>
            <a:endParaRPr lang="en-US" b="1" dirty="0"/>
          </a:p>
        </p:txBody>
      </p:sp>
      <p:sp>
        <p:nvSpPr>
          <p:cNvPr id="3" name="Content Placeholder 2"/>
          <p:cNvSpPr>
            <a:spLocks noGrp="1"/>
          </p:cNvSpPr>
          <p:nvPr>
            <p:ph idx="1"/>
          </p:nvPr>
        </p:nvSpPr>
        <p:spPr/>
        <p:txBody>
          <a:bodyPr>
            <a:noAutofit/>
          </a:bodyPr>
          <a:lstStyle/>
          <a:p>
            <a:pPr marL="0" indent="0" algn="just">
              <a:lnSpc>
                <a:spcPct val="150000"/>
              </a:lnSpc>
              <a:buNone/>
            </a:pPr>
            <a:r>
              <a:rPr lang="ro-RO" sz="2300" dirty="0">
                <a:solidFill>
                  <a:schemeClr val="tx1"/>
                </a:solidFill>
                <a:effectLst/>
                <a:latin typeface="Times New Roman" panose="02020603050405020304" pitchFamily="18" charset="0"/>
                <a:ea typeface="Calibri" panose="020F0502020204030204" pitchFamily="34" charset="0"/>
              </a:rPr>
              <a:t>Negocierea poate fi folosită în conflicte de mici dimensiuni la fel ca și cooperarea, pentru rezolvarea unor neclarități privind anumite contracte, sau dispute, etc. </a:t>
            </a:r>
          </a:p>
          <a:p>
            <a:pPr marL="0" indent="0" algn="just">
              <a:lnSpc>
                <a:spcPct val="150000"/>
              </a:lnSpc>
              <a:buNone/>
            </a:pPr>
            <a:r>
              <a:rPr lang="ro-RO" sz="2300" dirty="0">
                <a:solidFill>
                  <a:schemeClr val="tx1"/>
                </a:solidFill>
                <a:latin typeface="Times New Roman" panose="02020603050405020304" pitchFamily="18" charset="0"/>
                <a:ea typeface="Calibri" panose="020F0502020204030204" pitchFamily="34" charset="0"/>
              </a:rPr>
              <a:t>P</a:t>
            </a:r>
            <a:r>
              <a:rPr lang="ro-RO" sz="2300" dirty="0">
                <a:solidFill>
                  <a:schemeClr val="tx1"/>
                </a:solidFill>
                <a:effectLst/>
                <a:latin typeface="Times New Roman" panose="02020603050405020304" pitchFamily="18" charset="0"/>
                <a:ea typeface="Calibri" panose="020F0502020204030204" pitchFamily="34" charset="0"/>
              </a:rPr>
              <a:t>rin recurgerea la negociere, părțile implicate cad de comun acord asupra a ceea ce urmărește fiecare parte, astfel încât conflictul să nu se întindă pe o perioadă lungă de timp și care să presupune si costuri ridicate. </a:t>
            </a:r>
            <a:endParaRPr lang="en-US" sz="2300" dirty="0">
              <a:solidFill>
                <a:schemeClr val="tx1"/>
              </a:solidFill>
            </a:endParaRPr>
          </a:p>
        </p:txBody>
      </p:sp>
    </p:spTree>
    <p:extLst>
      <p:ext uri="{BB962C8B-B14F-4D97-AF65-F5344CB8AC3E}">
        <p14:creationId xmlns:p14="http://schemas.microsoft.com/office/powerpoint/2010/main" val="345627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Avantajele negocierii</a:t>
            </a:r>
            <a:endParaRPr lang="en-US" b="1" dirty="0"/>
          </a:p>
        </p:txBody>
      </p:sp>
      <p:sp>
        <p:nvSpPr>
          <p:cNvPr id="3" name="Content Placeholder 2"/>
          <p:cNvSpPr>
            <a:spLocks noGrp="1"/>
          </p:cNvSpPr>
          <p:nvPr>
            <p:ph idx="1"/>
          </p:nvPr>
        </p:nvSpPr>
        <p:spPr/>
        <p:txBody>
          <a:bodyPr/>
          <a:lstStyle/>
          <a:p>
            <a:pPr marL="0" lvl="0" indent="0" defTabSz="457200">
              <a:lnSpc>
                <a:spcPct val="150000"/>
              </a:lnSpc>
              <a:spcBef>
                <a:spcPct val="20000"/>
              </a:spcBef>
              <a:spcAft>
                <a:spcPts val="600"/>
              </a:spcAft>
              <a:buClr>
                <a:srgbClr val="83992A"/>
              </a:buClr>
              <a:buSzPct val="115000"/>
              <a:buNone/>
            </a:pPr>
            <a:r>
              <a:rPr lang="ro-RO"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Presupune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cele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mai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mici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costuri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p>
          <a:p>
            <a:pPr marL="0" lvl="0" indent="0" defTabSz="457200">
              <a:lnSpc>
                <a:spcPct val="150000"/>
              </a:lnSpc>
              <a:spcBef>
                <a:spcPct val="20000"/>
              </a:spcBef>
              <a:spcAft>
                <a:spcPts val="600"/>
              </a:spcAft>
              <a:buClr>
                <a:srgbClr val="83992A"/>
              </a:buClr>
              <a:buSzPct val="115000"/>
              <a:buNone/>
            </a:pPr>
            <a:r>
              <a:rPr lang="ro-RO" sz="2400" dirty="0">
                <a:solidFill>
                  <a:prstClr val="black">
                    <a:lumMod val="85000"/>
                    <a:lumOff val="15000"/>
                  </a:prstClr>
                </a:solidFill>
                <a:latin typeface="Times New Roman" panose="02020603050405020304" pitchFamily="18" charset="0"/>
                <a:cs typeface="Times New Roman" panose="02020603050405020304" pitchFamily="18" charset="0"/>
              </a:rPr>
              <a:t> - </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Nu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implică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o 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treia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persoană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endParaRPr lang="ro-RO"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defTabSz="457200">
              <a:lnSpc>
                <a:spcPct val="150000"/>
              </a:lnSpc>
              <a:spcBef>
                <a:spcPct val="20000"/>
              </a:spcBef>
              <a:spcAft>
                <a:spcPts val="600"/>
              </a:spcAft>
              <a:buClr>
                <a:srgbClr val="83992A"/>
              </a:buClr>
              <a:buSzPct val="115000"/>
              <a:buNone/>
            </a:pPr>
            <a:r>
              <a:rPr lang="ro-RO" sz="2400" dirty="0">
                <a:solidFill>
                  <a:prstClr val="black">
                    <a:lumMod val="85000"/>
                    <a:lumOff val="15000"/>
                  </a:prstClr>
                </a:solidFill>
                <a:latin typeface="Times New Roman" panose="02020603050405020304" pitchFamily="18" charset="0"/>
                <a:cs typeface="Times New Roman" panose="02020603050405020304" pitchFamily="18" charset="0"/>
              </a:rPr>
              <a:t> -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Soluționare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rapidă</a:t>
            </a: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defTabSz="457200">
              <a:lnSpc>
                <a:spcPct val="150000"/>
              </a:lnSpc>
              <a:spcBef>
                <a:spcPct val="20000"/>
              </a:spcBef>
              <a:spcAft>
                <a:spcPts val="600"/>
              </a:spcAft>
              <a:buClr>
                <a:srgbClr val="83992A"/>
              </a:buClr>
              <a:buSzPct val="115000"/>
              <a:buNone/>
            </a:pPr>
            <a:r>
              <a:rPr lang="ro-RO" sz="2400" dirty="0">
                <a:solidFill>
                  <a:prstClr val="black">
                    <a:lumMod val="85000"/>
                    <a:lumOff val="15000"/>
                  </a:prstClr>
                </a:solidFill>
                <a:latin typeface="Times New Roman" panose="02020603050405020304" pitchFamily="18" charset="0"/>
                <a:cs typeface="Times New Roman" panose="02020603050405020304" pitchFamily="18" charset="0"/>
              </a:rPr>
              <a:t> - </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Este o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metodă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flexibilă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le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permite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părților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implicate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să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cadă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comun</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acord</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asupra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ceea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urmărește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fiecare</a:t>
            </a:r>
            <a:r>
              <a:rPr lang="ro-RO" sz="2400" dirty="0">
                <a:solidFill>
                  <a:prstClr val="black">
                    <a:lumMod val="85000"/>
                    <a:lumOff val="15000"/>
                  </a:prstClr>
                </a:solidFill>
                <a:latin typeface="Times New Roman" panose="02020603050405020304" pitchFamily="18" charset="0"/>
                <a:cs typeface="Times New Roman" panose="02020603050405020304" pitchFamily="18" charset="0"/>
              </a:rPr>
              <a:t>.</a:t>
            </a: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9957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Ce este medierea?</a:t>
            </a:r>
            <a:endParaRPr lang="en-US" dirty="0"/>
          </a:p>
        </p:txBody>
      </p:sp>
      <p:sp>
        <p:nvSpPr>
          <p:cNvPr id="3" name="Rectangle 2"/>
          <p:cNvSpPr/>
          <p:nvPr/>
        </p:nvSpPr>
        <p:spPr>
          <a:xfrm>
            <a:off x="996287" y="2156346"/>
            <a:ext cx="10357514" cy="2400657"/>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Mediere</a:t>
            </a:r>
            <a:r>
              <a:rPr kumimoji="0" lang="ro-RO"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este</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un instrument de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intervenţie</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pentru</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rezolvarea</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unui</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conflict, o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abordare</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non-</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adversarială</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în</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care, o a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treia</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parte,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neutră</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şi</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imparţială</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asistă</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părţile</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pentru</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rezolvarea</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disputelor</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dintre</a:t>
            </a:r>
            <a:r>
              <a:rPr kumimoji="0" lang="ro-RO"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acestea</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ro-RO"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en-US" sz="25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2"/>
              </a:rPr>
              <a:t>http://www.scribd.com/doc/35339257/Comunicare-şi-Mediere</a:t>
            </a:r>
            <a:endParaRPr kumimoji="0" lang="en-US" sz="25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723688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Cooperarea </a:t>
            </a:r>
            <a:endParaRPr lang="en-US" b="1" dirty="0"/>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ro-RO" sz="2300" dirty="0">
                <a:solidFill>
                  <a:schemeClr val="tx1"/>
                </a:solidFill>
                <a:latin typeface="Times New Roman" panose="02020603050405020304" pitchFamily="18" charset="0"/>
                <a:ea typeface="Calibri" panose="020F0502020204030204" pitchFamily="34" charset="0"/>
              </a:rPr>
              <a:t>C</a:t>
            </a:r>
            <a:r>
              <a:rPr lang="ro-RO" sz="2300" dirty="0">
                <a:solidFill>
                  <a:schemeClr val="tx1"/>
                </a:solidFill>
                <a:effectLst/>
                <a:latin typeface="Times New Roman" panose="02020603050405020304" pitchFamily="18" charset="0"/>
                <a:ea typeface="Calibri" panose="020F0502020204030204" pitchFamily="34" charset="0"/>
              </a:rPr>
              <a:t>ooperarea este văzută ca și o metodă alternativă de soluționare a conflictelor, poate fi folosită atunci când conflictul nu a căpătat o amploare foarte mare și atunci când părțile implicate decid să coopereze până la soluționarea conflictului, după ce au realizat că, dacă vor acționa separat, conflictul s-ar putea întinde pe o perioadă mare de timp, din cauza faptului că fiecare parte ar vrea să câștige. De aceea, cooperarea poate fi utilizată pentru rezolvarea unor conflicte de dimensiuni mai mici.</a:t>
            </a:r>
            <a:endParaRPr lang="en-US" sz="2300" dirty="0">
              <a:solidFill>
                <a:schemeClr val="tx1"/>
              </a:solidFill>
            </a:endParaRPr>
          </a:p>
        </p:txBody>
      </p:sp>
    </p:spTree>
    <p:extLst>
      <p:ext uri="{BB962C8B-B14F-4D97-AF65-F5344CB8AC3E}">
        <p14:creationId xmlns:p14="http://schemas.microsoft.com/office/powerpoint/2010/main" val="2289285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Concilierea </a:t>
            </a:r>
            <a:endParaRPr lang="en-US" b="1" dirty="0"/>
          </a:p>
        </p:txBody>
      </p:sp>
      <p:sp>
        <p:nvSpPr>
          <p:cNvPr id="3" name="Content Placeholder 2"/>
          <p:cNvSpPr>
            <a:spLocks noGrp="1"/>
          </p:cNvSpPr>
          <p:nvPr>
            <p:ph idx="1"/>
          </p:nvPr>
        </p:nvSpPr>
        <p:spPr/>
        <p:txBody>
          <a:bodyPr/>
          <a:lstStyle/>
          <a:p>
            <a:pPr marL="0" lvl="0" indent="0" algn="just" defTabSz="457200">
              <a:lnSpc>
                <a:spcPct val="150000"/>
              </a:lnSpc>
              <a:spcBef>
                <a:spcPct val="20000"/>
              </a:spcBef>
              <a:spcAft>
                <a:spcPts val="600"/>
              </a:spcAft>
              <a:buClr>
                <a:srgbClr val="83992A"/>
              </a:buClr>
              <a:buSzPct val="115000"/>
              <a:buNone/>
            </a:pPr>
            <a:r>
              <a:rPr lang="ro-RO" sz="2400" dirty="0">
                <a:solidFill>
                  <a:prstClr val="black">
                    <a:lumMod val="85000"/>
                    <a:lumOff val="15000"/>
                  </a:prstClr>
                </a:solidFill>
                <a:latin typeface="Times New Roman" panose="02020603050405020304" pitchFamily="18" charset="0"/>
                <a:cs typeface="Times New Roman" panose="02020603050405020304" pitchFamily="18" charset="0"/>
              </a:rPr>
              <a:t>P</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resupune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abilitatea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părţilor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 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comunica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şi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 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lua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decizii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în</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vederea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ajungerii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la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puncte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comune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şi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luarea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unor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decizii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comune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care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să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conducă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la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soluţionarea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conflictului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şi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deci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la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depăşirea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fazei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în</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care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interesele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părţilor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sunt</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divergente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Aceasta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poate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avea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loc</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atât</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ca o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consecinţă</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prevederilor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clauzelor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conflictuale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cât</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şi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ca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urmare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dorinţei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exprimate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către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părţi</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în</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acest</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sens.</a:t>
            </a: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7616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388" y="365125"/>
            <a:ext cx="10671412" cy="5394230"/>
          </a:xfrm>
        </p:spPr>
        <p:txBody>
          <a:bodyPr>
            <a:normAutofit/>
          </a:bodyPr>
          <a:lstStyle/>
          <a:p>
            <a:pPr algn="just">
              <a:lnSpc>
                <a:spcPct val="150000"/>
              </a:lnSpc>
              <a:spcAft>
                <a:spcPts val="800"/>
              </a:spcAft>
            </a:pPr>
            <a:r>
              <a:rPr lang="en-US" sz="2300" dirty="0" err="1">
                <a:solidFill>
                  <a:schemeClr val="tx1"/>
                </a:solidFill>
                <a:effectLst/>
                <a:latin typeface="Times New Roman" panose="02020603050405020304" pitchFamily="18" charset="0"/>
                <a:ea typeface="Calibri" panose="020F0502020204030204" pitchFamily="34" charset="0"/>
              </a:rPr>
              <a:t>Termenul</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în</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actuala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sa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formă</a:t>
            </a:r>
            <a:r>
              <a:rPr lang="en-US" sz="2300" dirty="0">
                <a:solidFill>
                  <a:schemeClr val="tx1"/>
                </a:solidFill>
                <a:effectLst/>
                <a:latin typeface="Times New Roman" panose="02020603050405020304" pitchFamily="18" charset="0"/>
                <a:ea typeface="Calibri" panose="020F0502020204030204" pitchFamily="34" charset="0"/>
              </a:rPr>
              <a:t> a </a:t>
            </a:r>
            <a:r>
              <a:rPr lang="en-US" sz="2300" dirty="0" err="1">
                <a:solidFill>
                  <a:schemeClr val="tx1"/>
                </a:solidFill>
                <a:effectLst/>
                <a:latin typeface="Times New Roman" panose="02020603050405020304" pitchFamily="18" charset="0"/>
                <a:ea typeface="Calibri" panose="020F0502020204030204" pitchFamily="34" charset="0"/>
              </a:rPr>
              <a:t>fost</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introdus</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în</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Statele</a:t>
            </a:r>
            <a:r>
              <a:rPr lang="en-US" sz="2300" dirty="0">
                <a:solidFill>
                  <a:schemeClr val="tx1"/>
                </a:solidFill>
                <a:effectLst/>
                <a:latin typeface="Times New Roman" panose="02020603050405020304" pitchFamily="18" charset="0"/>
                <a:ea typeface="Calibri" panose="020F0502020204030204" pitchFamily="34" charset="0"/>
              </a:rPr>
              <a:t> Unite </a:t>
            </a:r>
            <a:r>
              <a:rPr lang="en-US" sz="2300" dirty="0" err="1">
                <a:solidFill>
                  <a:schemeClr val="tx1"/>
                </a:solidFill>
                <a:effectLst/>
                <a:latin typeface="Times New Roman" panose="02020603050405020304" pitchFamily="18" charset="0"/>
                <a:ea typeface="Calibri" panose="020F0502020204030204" pitchFamily="34" charset="0"/>
              </a:rPr>
              <a:t>în</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anul</a:t>
            </a:r>
            <a:r>
              <a:rPr lang="en-US" sz="2300" dirty="0">
                <a:solidFill>
                  <a:schemeClr val="tx1"/>
                </a:solidFill>
                <a:effectLst/>
                <a:latin typeface="Times New Roman" panose="02020603050405020304" pitchFamily="18" charset="0"/>
                <a:ea typeface="Calibri" panose="020F0502020204030204" pitchFamily="34" charset="0"/>
              </a:rPr>
              <a:t> 1970, </a:t>
            </a:r>
            <a:r>
              <a:rPr lang="en-US" sz="2300" dirty="0" err="1">
                <a:solidFill>
                  <a:schemeClr val="tx1"/>
                </a:solidFill>
                <a:effectLst/>
                <a:latin typeface="Times New Roman" panose="02020603050405020304" pitchFamily="18" charset="0"/>
                <a:ea typeface="Calibri" panose="020F0502020204030204" pitchFamily="34" charset="0"/>
              </a:rPr>
              <a:t>fiind</a:t>
            </a:r>
            <a:r>
              <a:rPr lang="en-US" sz="2300" dirty="0">
                <a:solidFill>
                  <a:schemeClr val="tx1"/>
                </a:solidFill>
                <a:effectLst/>
                <a:latin typeface="Times New Roman" panose="02020603050405020304" pitchFamily="18" charset="0"/>
                <a:ea typeface="Calibri" panose="020F0502020204030204" pitchFamily="34" charset="0"/>
              </a:rPr>
              <a:t> ulterior </a:t>
            </a:r>
            <a:r>
              <a:rPr lang="en-US" sz="2300" dirty="0" err="1">
                <a:solidFill>
                  <a:schemeClr val="tx1"/>
                </a:solidFill>
                <a:effectLst/>
                <a:latin typeface="Times New Roman" panose="02020603050405020304" pitchFamily="18" charset="0"/>
                <a:ea typeface="Calibri" panose="020F0502020204030204" pitchFamily="34" charset="0"/>
              </a:rPr>
              <a:t>preluat</a:t>
            </a:r>
            <a:r>
              <a:rPr lang="en-US" sz="2300" dirty="0">
                <a:solidFill>
                  <a:schemeClr val="tx1"/>
                </a:solidFill>
                <a:effectLst/>
                <a:latin typeface="Times New Roman" panose="02020603050405020304" pitchFamily="18" charset="0"/>
                <a:ea typeface="Calibri" panose="020F0502020204030204" pitchFamily="34" charset="0"/>
              </a:rPr>
              <a:t> ca </a:t>
            </a:r>
            <a:r>
              <a:rPr lang="en-US" sz="2300" dirty="0" err="1">
                <a:solidFill>
                  <a:schemeClr val="tx1"/>
                </a:solidFill>
                <a:effectLst/>
                <a:latin typeface="Times New Roman" panose="02020603050405020304" pitchFamily="18" charset="0"/>
                <a:ea typeface="Calibri" panose="020F0502020204030204" pitchFamily="34" charset="0"/>
              </a:rPr>
              <a:t>atare</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în</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limbile</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engleză</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și</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germană</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pentru</a:t>
            </a:r>
            <a:r>
              <a:rPr lang="en-US" sz="2300" dirty="0">
                <a:solidFill>
                  <a:schemeClr val="tx1"/>
                </a:solidFill>
                <a:effectLst/>
                <a:latin typeface="Times New Roman" panose="02020603050405020304" pitchFamily="18" charset="0"/>
                <a:ea typeface="Calibri" panose="020F0502020204030204" pitchFamily="34" charset="0"/>
              </a:rPr>
              <a:t> ca </a:t>
            </a:r>
            <a:r>
              <a:rPr lang="en-US" sz="2300" dirty="0" err="1">
                <a:solidFill>
                  <a:schemeClr val="tx1"/>
                </a:solidFill>
                <a:effectLst/>
                <a:latin typeface="Times New Roman" panose="02020603050405020304" pitchFamily="18" charset="0"/>
                <a:ea typeface="Calibri" panose="020F0502020204030204" pitchFamily="34" charset="0"/>
              </a:rPr>
              <a:t>apoi</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sa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devină</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denumirea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pentru</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una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dintre</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cele</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mai</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importante</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modalități</a:t>
            </a:r>
            <a:r>
              <a:rPr lang="en-US" sz="2300" dirty="0">
                <a:solidFill>
                  <a:schemeClr val="tx1"/>
                </a:solidFill>
                <a:effectLst/>
                <a:latin typeface="Times New Roman" panose="02020603050405020304" pitchFamily="18" charset="0"/>
                <a:ea typeface="Calibri" panose="020F0502020204030204" pitchFamily="34" charset="0"/>
              </a:rPr>
              <a:t> alternative de </a:t>
            </a:r>
            <a:r>
              <a:rPr lang="en-US" sz="2300" dirty="0" err="1">
                <a:solidFill>
                  <a:schemeClr val="tx1"/>
                </a:solidFill>
                <a:effectLst/>
                <a:latin typeface="Times New Roman" panose="02020603050405020304" pitchFamily="18" charset="0"/>
                <a:ea typeface="Calibri" panose="020F0502020204030204" pitchFamily="34" charset="0"/>
              </a:rPr>
              <a:t>soluționare</a:t>
            </a:r>
            <a:r>
              <a:rPr lang="en-US" sz="2300" dirty="0">
                <a:solidFill>
                  <a:schemeClr val="tx1"/>
                </a:solidFill>
                <a:effectLst/>
                <a:latin typeface="Times New Roman" panose="02020603050405020304" pitchFamily="18" charset="0"/>
                <a:ea typeface="Calibri" panose="020F0502020204030204" pitchFamily="34" charset="0"/>
              </a:rPr>
              <a:t> a </a:t>
            </a:r>
            <a:r>
              <a:rPr lang="en-US" sz="2300" dirty="0" err="1">
                <a:solidFill>
                  <a:schemeClr val="tx1"/>
                </a:solidFill>
                <a:effectLst/>
                <a:latin typeface="Times New Roman" panose="02020603050405020304" pitchFamily="18" charset="0"/>
                <a:ea typeface="Calibri" panose="020F0502020204030204" pitchFamily="34" charset="0"/>
              </a:rPr>
              <a:t>conflictelor</a:t>
            </a:r>
            <a:r>
              <a:rPr lang="en-US" sz="2300" dirty="0">
                <a:solidFill>
                  <a:schemeClr val="tx1"/>
                </a:solidFill>
                <a:effectLst/>
                <a:latin typeface="Times New Roman" panose="02020603050405020304" pitchFamily="18" charset="0"/>
                <a:ea typeface="Calibri" panose="020F0502020204030204" pitchFamily="34" charset="0"/>
              </a:rPr>
              <a:t>.</a:t>
            </a:r>
            <a:br>
              <a:rPr lang="ro-RO" sz="2300" dirty="0">
                <a:solidFill>
                  <a:schemeClr val="tx1"/>
                </a:solidFill>
                <a:effectLst/>
                <a:latin typeface="Times New Roman" panose="02020603050405020304" pitchFamily="18" charset="0"/>
                <a:ea typeface="Calibri" panose="020F0502020204030204" pitchFamily="34" charset="0"/>
              </a:rPr>
            </a:br>
            <a:br>
              <a:rPr lang="ro-RO" sz="23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o-RO" sz="23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edierea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reprezintă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modalitate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soluţionare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conflictelor</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cale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amiabilă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cu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ajutorul</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unei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terţe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persoane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specializate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calitate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mediator,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condiţii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neutralitate</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imparţialitate</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confidenţialitate</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având</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liberul</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consimţământ</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al </a:t>
            </a:r>
            <a:r>
              <a:rPr lang="en-US" sz="26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părţilor</a:t>
            </a:r>
            <a:r>
              <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500" dirty="0"/>
          </a:p>
        </p:txBody>
      </p:sp>
    </p:spTree>
    <p:extLst>
      <p:ext uri="{BB962C8B-B14F-4D97-AF65-F5344CB8AC3E}">
        <p14:creationId xmlns:p14="http://schemas.microsoft.com/office/powerpoint/2010/main" val="139645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558" y="365125"/>
            <a:ext cx="10794242" cy="5448821"/>
          </a:xfrm>
        </p:spPr>
        <p:txBody>
          <a:bodyPr>
            <a:normAutofit/>
          </a:bodyPr>
          <a:lstStyle/>
          <a:p>
            <a:pPr>
              <a:lnSpc>
                <a:spcPct val="150000"/>
              </a:lnSpc>
            </a:pPr>
            <a:r>
              <a:rPr lang="ro-RO" sz="3000" b="1" dirty="0">
                <a:latin typeface="Times New Roman" panose="02020603050405020304" pitchFamily="18" charset="0"/>
                <a:cs typeface="Times New Roman" panose="02020603050405020304" pitchFamily="18" charset="0"/>
              </a:rPr>
              <a:t>Care este scopul medierii?</a:t>
            </a:r>
            <a:br>
              <a:rPr lang="ro-RO" sz="2300" b="1" dirty="0">
                <a:latin typeface="Times New Roman" panose="02020603050405020304" pitchFamily="18" charset="0"/>
                <a:cs typeface="Times New Roman" panose="02020603050405020304" pitchFamily="18" charset="0"/>
              </a:rPr>
            </a:br>
            <a:br>
              <a:rPr lang="ro-RO" sz="2300" dirty="0">
                <a:latin typeface="Times New Roman" panose="02020603050405020304" pitchFamily="18" charset="0"/>
                <a:cs typeface="Times New Roman" panose="02020603050405020304" pitchFamily="18" charset="0"/>
              </a:rPr>
            </a:br>
            <a:r>
              <a:rPr lang="en-US" sz="2400" dirty="0" err="1">
                <a:solidFill>
                  <a:schemeClr val="tx1"/>
                </a:solidFill>
                <a:effectLst/>
                <a:latin typeface="Times New Roman" panose="02020603050405020304" pitchFamily="18" charset="0"/>
                <a:ea typeface="Calibri" panose="020F0502020204030204" pitchFamily="34" charset="0"/>
              </a:rPr>
              <a:t>Scopul</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medierii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este</a:t>
            </a:r>
            <a:r>
              <a:rPr lang="en-US" sz="2400" dirty="0">
                <a:solidFill>
                  <a:schemeClr val="tx1"/>
                </a:solidFill>
                <a:effectLst/>
                <a:latin typeface="Times New Roman" panose="02020603050405020304" pitchFamily="18" charset="0"/>
                <a:ea typeface="Calibri" panose="020F0502020204030204" pitchFamily="34" charset="0"/>
              </a:rPr>
              <a:t> de a se </a:t>
            </a:r>
            <a:r>
              <a:rPr lang="en-US" sz="2400" dirty="0" err="1">
                <a:solidFill>
                  <a:schemeClr val="tx1"/>
                </a:solidFill>
                <a:effectLst/>
                <a:latin typeface="Times New Roman" panose="02020603050405020304" pitchFamily="18" charset="0"/>
                <a:ea typeface="Calibri" panose="020F0502020204030204" pitchFamily="34" charset="0"/>
              </a:rPr>
              <a:t>ajunge</a:t>
            </a:r>
            <a:r>
              <a:rPr lang="en-US" sz="2400" dirty="0">
                <a:solidFill>
                  <a:schemeClr val="tx1"/>
                </a:solidFill>
                <a:effectLst/>
                <a:latin typeface="Times New Roman" panose="02020603050405020304" pitchFamily="18" charset="0"/>
                <a:ea typeface="Calibri" panose="020F0502020204030204" pitchFamily="34" charset="0"/>
              </a:rPr>
              <a:t> la o </a:t>
            </a:r>
            <a:r>
              <a:rPr lang="en-US" sz="2400" dirty="0" err="1">
                <a:solidFill>
                  <a:schemeClr val="tx1"/>
                </a:solidFill>
                <a:effectLst/>
                <a:latin typeface="Times New Roman" panose="02020603050405020304" pitchFamily="18" charset="0"/>
                <a:ea typeface="Calibri" panose="020F0502020204030204" pitchFamily="34" charset="0"/>
              </a:rPr>
              <a:t>soluție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reciproc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convenabilă</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pentru</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părți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Prin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această</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procedura</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părțile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vor</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căuta</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împreună</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soluțiile</a:t>
            </a:r>
            <a:r>
              <a:rPr lang="en-US" sz="2400" dirty="0">
                <a:solidFill>
                  <a:schemeClr val="tx1"/>
                </a:solidFill>
                <a:effectLst/>
                <a:latin typeface="Times New Roman" panose="02020603050405020304" pitchFamily="18" charset="0"/>
                <a:ea typeface="Calibri" panose="020F0502020204030204" pitchFamily="34" charset="0"/>
              </a:rPr>
              <a:t> care </a:t>
            </a:r>
            <a:r>
              <a:rPr lang="en-US" sz="2400" dirty="0" err="1">
                <a:solidFill>
                  <a:schemeClr val="tx1"/>
                </a:solidFill>
                <a:effectLst/>
                <a:latin typeface="Times New Roman" panose="02020603050405020304" pitchFamily="18" charset="0"/>
                <a:ea typeface="Calibri" panose="020F0502020204030204" pitchFamily="34" charset="0"/>
              </a:rPr>
              <a:t>să-i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unească</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vor</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alege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acele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soluții</a:t>
            </a:r>
            <a:r>
              <a:rPr lang="en-US" sz="2400" dirty="0">
                <a:solidFill>
                  <a:schemeClr val="tx1"/>
                </a:solidFill>
                <a:effectLst/>
                <a:latin typeface="Times New Roman" panose="02020603050405020304" pitchFamily="18" charset="0"/>
                <a:ea typeface="Calibri" panose="020F0502020204030204" pitchFamily="34" charset="0"/>
              </a:rPr>
              <a:t> care </a:t>
            </a:r>
            <a:r>
              <a:rPr lang="en-US" sz="2400" dirty="0" err="1">
                <a:solidFill>
                  <a:schemeClr val="tx1"/>
                </a:solidFill>
                <a:effectLst/>
                <a:latin typeface="Times New Roman" panose="02020603050405020304" pitchFamily="18" charset="0"/>
                <a:ea typeface="Calibri" panose="020F0502020204030204" pitchFamily="34" charset="0"/>
              </a:rPr>
              <a:t>să</a:t>
            </a:r>
            <a:r>
              <a:rPr lang="en-US" sz="2400" dirty="0">
                <a:solidFill>
                  <a:schemeClr val="tx1"/>
                </a:solidFill>
                <a:effectLst/>
                <a:latin typeface="Times New Roman" panose="02020603050405020304" pitchFamily="18" charset="0"/>
                <a:ea typeface="Calibri" panose="020F0502020204030204" pitchFamily="34" charset="0"/>
              </a:rPr>
              <a:t> le </a:t>
            </a:r>
            <a:r>
              <a:rPr lang="en-US" sz="2400" dirty="0" err="1">
                <a:solidFill>
                  <a:schemeClr val="tx1"/>
                </a:solidFill>
                <a:effectLst/>
                <a:latin typeface="Times New Roman" panose="02020603050405020304" pitchFamily="18" charset="0"/>
                <a:ea typeface="Calibri" panose="020F0502020204030204" pitchFamily="34" charset="0"/>
              </a:rPr>
              <a:t>păstreze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relațiile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și</a:t>
            </a:r>
            <a:r>
              <a:rPr lang="en-US" sz="2400" dirty="0">
                <a:solidFill>
                  <a:schemeClr val="tx1"/>
                </a:solidFill>
                <a:effectLst/>
                <a:latin typeface="Times New Roman" panose="02020603050405020304" pitchFamily="18" charset="0"/>
                <a:ea typeface="Calibri" panose="020F0502020204030204" pitchFamily="34" charset="0"/>
              </a:rPr>
              <a:t> care </a:t>
            </a:r>
            <a:r>
              <a:rPr lang="en-US" sz="2400" dirty="0" err="1">
                <a:solidFill>
                  <a:schemeClr val="tx1"/>
                </a:solidFill>
                <a:effectLst/>
                <a:latin typeface="Times New Roman" panose="02020603050405020304" pitchFamily="18" charset="0"/>
                <a:ea typeface="Calibri" panose="020F0502020204030204" pitchFamily="34" charset="0"/>
              </a:rPr>
              <a:t>să</a:t>
            </a:r>
            <a:r>
              <a:rPr lang="en-US" sz="2400" dirty="0">
                <a:solidFill>
                  <a:schemeClr val="tx1"/>
                </a:solidFill>
                <a:effectLst/>
                <a:latin typeface="Times New Roman" panose="02020603050405020304" pitchFamily="18" charset="0"/>
                <a:ea typeface="Calibri" panose="020F0502020204030204" pitchFamily="34" charset="0"/>
              </a:rPr>
              <a:t> nu </a:t>
            </a:r>
            <a:r>
              <a:rPr lang="en-US" sz="2400" dirty="0" err="1">
                <a:solidFill>
                  <a:schemeClr val="tx1"/>
                </a:solidFill>
                <a:effectLst/>
                <a:latin typeface="Times New Roman" panose="02020603050405020304" pitchFamily="18" charset="0"/>
                <a:ea typeface="Calibri" panose="020F0502020204030204" pitchFamily="34" charset="0"/>
              </a:rPr>
              <a:t>îi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dezbine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așa</a:t>
            </a:r>
            <a:r>
              <a:rPr lang="en-US" sz="2400" dirty="0">
                <a:solidFill>
                  <a:schemeClr val="tx1"/>
                </a:solidFill>
                <a:effectLst/>
                <a:latin typeface="Times New Roman" panose="02020603050405020304" pitchFamily="18" charset="0"/>
                <a:ea typeface="Calibri" panose="020F0502020204030204" pitchFamily="34" charset="0"/>
              </a:rPr>
              <a:t> cum se </a:t>
            </a:r>
            <a:r>
              <a:rPr lang="en-US" sz="2400" dirty="0" err="1">
                <a:solidFill>
                  <a:schemeClr val="tx1"/>
                </a:solidFill>
                <a:effectLst/>
                <a:latin typeface="Times New Roman" panose="02020603050405020304" pitchFamily="18" charset="0"/>
                <a:ea typeface="Calibri" panose="020F0502020204030204" pitchFamily="34" charset="0"/>
              </a:rPr>
              <a:t>întâmplă</a:t>
            </a:r>
            <a:r>
              <a:rPr lang="en-US" sz="2400" dirty="0">
                <a:solidFill>
                  <a:schemeClr val="tx1"/>
                </a:solidFill>
                <a:effectLst/>
                <a:latin typeface="Times New Roman" panose="02020603050405020304" pitchFamily="18" charset="0"/>
                <a:ea typeface="Calibri" panose="020F0502020204030204" pitchFamily="34" charset="0"/>
              </a:rPr>
              <a:t> de </a:t>
            </a:r>
            <a:r>
              <a:rPr lang="en-US" sz="2400" dirty="0" err="1">
                <a:solidFill>
                  <a:schemeClr val="tx1"/>
                </a:solidFill>
                <a:effectLst/>
                <a:latin typeface="Times New Roman" panose="02020603050405020304" pitchFamily="18" charset="0"/>
                <a:ea typeface="Calibri" panose="020F0502020204030204" pitchFamily="34" charset="0"/>
              </a:rPr>
              <a:t>cele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mai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multe</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ori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în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instanță</a:t>
            </a:r>
            <a:endParaRPr lang="en-US" sz="23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6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0877" y="477673"/>
            <a:ext cx="9617123" cy="777921"/>
          </a:xfrm>
        </p:spPr>
        <p:txBody>
          <a:bodyPr>
            <a:normAutofit fontScale="90000"/>
          </a:bodyPr>
          <a:lstStyle/>
          <a:p>
            <a:r>
              <a:rPr lang="ro-RO" dirty="0"/>
              <a:t>Domenii aplicare mediere</a:t>
            </a:r>
            <a:endParaRPr lang="en-US" dirty="0"/>
          </a:p>
        </p:txBody>
      </p:sp>
      <p:sp>
        <p:nvSpPr>
          <p:cNvPr id="3" name="Subtitle 2"/>
          <p:cNvSpPr>
            <a:spLocks noGrp="1"/>
          </p:cNvSpPr>
          <p:nvPr>
            <p:ph type="subTitle" idx="1"/>
          </p:nvPr>
        </p:nvSpPr>
        <p:spPr>
          <a:xfrm>
            <a:off x="1050877" y="1596789"/>
            <a:ext cx="10413242" cy="4831308"/>
          </a:xfrm>
        </p:spPr>
        <p:txBody>
          <a:bodyPr>
            <a:normAutofit/>
          </a:bodyPr>
          <a:lstStyle/>
          <a:p>
            <a:pPr lvl="0" algn="just" defTabSz="457200">
              <a:lnSpc>
                <a:spcPct val="150000"/>
              </a:lnSpc>
              <a:spcBef>
                <a:spcPct val="20000"/>
              </a:spcBef>
              <a:spcAft>
                <a:spcPts val="600"/>
              </a:spcAft>
              <a:buClr>
                <a:srgbClr val="83992A"/>
              </a:buClr>
              <a:buSzPct val="115000"/>
            </a:pPr>
            <a:r>
              <a:rPr lang="en-US" sz="2200" dirty="0">
                <a:solidFill>
                  <a:schemeClr val="tx1"/>
                </a:solidFill>
                <a:latin typeface="Times New Roman" panose="02020603050405020304" pitchFamily="18" charset="0"/>
                <a:cs typeface="Times New Roman" panose="02020603050405020304" pitchFamily="18" charset="0"/>
              </a:rPr>
              <a:t>„</a:t>
            </a:r>
            <a:r>
              <a:rPr lang="en-US" sz="2200" dirty="0" err="1">
                <a:solidFill>
                  <a:schemeClr val="tx1"/>
                </a:solidFill>
                <a:latin typeface="Times New Roman" panose="02020603050405020304" pitchFamily="18" charset="0"/>
                <a:cs typeface="Times New Roman" panose="02020603050405020304" pitchFamily="18" charset="0"/>
              </a:rPr>
              <a:t>Medierea</a:t>
            </a:r>
            <a:r>
              <a:rPr lang="en-US" sz="2200" dirty="0">
                <a:solidFill>
                  <a:schemeClr val="tx1"/>
                </a:solidFill>
                <a:latin typeface="Times New Roman" panose="02020603050405020304" pitchFamily="18" charset="0"/>
                <a:cs typeface="Times New Roman" panose="02020603050405020304" pitchFamily="18" charset="0"/>
              </a:rPr>
              <a:t>, ca </a:t>
            </a:r>
            <a:r>
              <a:rPr lang="en-US" sz="2200" dirty="0" err="1">
                <a:solidFill>
                  <a:schemeClr val="tx1"/>
                </a:solidFill>
                <a:latin typeface="Times New Roman" panose="02020603050405020304" pitchFamily="18" charset="0"/>
                <a:cs typeface="Times New Roman" panose="02020603050405020304" pitchFamily="18" charset="0"/>
              </a:rPr>
              <a:t>procedura</a:t>
            </a:r>
            <a:r>
              <a:rPr lang="en-US" sz="2200" dirty="0">
                <a:solidFill>
                  <a:schemeClr val="tx1"/>
                </a:solidFill>
                <a:latin typeface="Times New Roman" panose="02020603050405020304" pitchFamily="18" charset="0"/>
                <a:cs typeface="Times New Roman" panose="02020603050405020304" pitchFamily="18" charset="0"/>
              </a:rPr>
              <a:t>, nu are </a:t>
            </a:r>
            <a:r>
              <a:rPr lang="en-US" sz="2200" dirty="0" err="1">
                <a:solidFill>
                  <a:schemeClr val="tx1"/>
                </a:solidFill>
                <a:latin typeface="Times New Roman" panose="02020603050405020304" pitchFamily="18" charset="0"/>
                <a:cs typeface="Times New Roman" panose="02020603050405020304" pitchFamily="18" charset="0"/>
              </a:rPr>
              <a:t>practic</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decât</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puţine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limite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Astfel</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lângă</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litigiile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sunt</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rolul</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instanţei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judecătoreşti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în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materie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civilă</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comercială</a:t>
            </a:r>
            <a:r>
              <a:rPr lang="en-US" sz="2200" dirty="0">
                <a:solidFill>
                  <a:schemeClr val="tx1"/>
                </a:solidFill>
                <a:latin typeface="Times New Roman" panose="02020603050405020304" pitchFamily="18" charset="0"/>
                <a:cs typeface="Times New Roman" panose="02020603050405020304" pitchFamily="18" charset="0"/>
              </a:rPr>
              <a:t>, de </a:t>
            </a:r>
            <a:r>
              <a:rPr lang="en-US" sz="2200" dirty="0" err="1">
                <a:solidFill>
                  <a:schemeClr val="tx1"/>
                </a:solidFill>
                <a:latin typeface="Times New Roman" panose="02020603050405020304" pitchFamily="18" charset="0"/>
                <a:cs typeface="Times New Roman" panose="02020603050405020304" pitchFamily="18" charset="0"/>
              </a:rPr>
              <a:t>familie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în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materie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penală</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parţial</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litigii</a:t>
            </a:r>
            <a:r>
              <a:rPr lang="en-US" sz="2200" dirty="0">
                <a:solidFill>
                  <a:schemeClr val="tx1"/>
                </a:solidFill>
                <a:latin typeface="Times New Roman" panose="02020603050405020304" pitchFamily="18" charset="0"/>
                <a:cs typeface="Times New Roman" panose="02020603050405020304" pitchFamily="18" charset="0"/>
              </a:rPr>
              <a:t> de </a:t>
            </a:r>
            <a:r>
              <a:rPr lang="en-US" sz="2200" dirty="0" err="1">
                <a:solidFill>
                  <a:schemeClr val="tx1"/>
                </a:solidFill>
                <a:latin typeface="Times New Roman" panose="02020603050405020304" pitchFamily="18" charset="0"/>
                <a:cs typeface="Times New Roman" panose="02020603050405020304" pitchFamily="18" charset="0"/>
              </a:rPr>
              <a:t>muncă</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parţial</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medierea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poate</a:t>
            </a:r>
            <a:r>
              <a:rPr lang="en-US" sz="2200" dirty="0">
                <a:solidFill>
                  <a:schemeClr val="tx1"/>
                </a:solidFill>
                <a:latin typeface="Times New Roman" panose="02020603050405020304" pitchFamily="18" charset="0"/>
                <a:cs typeface="Times New Roman" panose="02020603050405020304" pitchFamily="18" charset="0"/>
              </a:rPr>
              <a:t> fi </a:t>
            </a:r>
            <a:r>
              <a:rPr lang="en-US" sz="2200" dirty="0" err="1">
                <a:solidFill>
                  <a:schemeClr val="tx1"/>
                </a:solidFill>
                <a:latin typeface="Times New Roman" panose="02020603050405020304" pitchFamily="18" charset="0"/>
                <a:cs typeface="Times New Roman" panose="02020603050405020304" pitchFamily="18" charset="0"/>
              </a:rPr>
              <a:t>aplicată</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practic</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în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orice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domeniu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asigurări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învăţământ</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mediu</a:t>
            </a:r>
            <a:r>
              <a:rPr lang="en-US" sz="2200" dirty="0">
                <a:solidFill>
                  <a:schemeClr val="tx1"/>
                </a:solidFill>
                <a:latin typeface="Times New Roman" panose="02020603050405020304" pitchFamily="18" charset="0"/>
                <a:cs typeface="Times New Roman" panose="02020603050405020304" pitchFamily="18" charset="0"/>
              </a:rPr>
              <a:t>,</a:t>
            </a:r>
            <a:r>
              <a:rPr lang="ro-RO"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medicină</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discriminare</a:t>
            </a:r>
            <a:r>
              <a:rPr lang="ro-RO" sz="2200" dirty="0">
                <a:solidFill>
                  <a:schemeClr val="tx1"/>
                </a:solidFill>
                <a:latin typeface="Times New Roman" panose="02020603050405020304" pitchFamily="18" charset="0"/>
                <a:cs typeface="Times New Roman" panose="02020603050405020304" pitchFamily="18" charset="0"/>
              </a:rPr>
              <a:t>,penal</a:t>
            </a:r>
            <a:r>
              <a:rPr lang="en-US" sz="2200" dirty="0">
                <a:solidFill>
                  <a:schemeClr val="tx1"/>
                </a:solidFill>
                <a:latin typeface="Times New Roman" panose="02020603050405020304" pitchFamily="18" charset="0"/>
                <a:cs typeface="Times New Roman" panose="02020603050405020304" pitchFamily="18" charset="0"/>
              </a:rPr>
              <a:t> etc.,</a:t>
            </a:r>
            <a:r>
              <a:rPr lang="ro-RO"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având</a:t>
            </a:r>
            <a:r>
              <a:rPr lang="en-US" sz="2200" dirty="0">
                <a:solidFill>
                  <a:schemeClr val="tx1"/>
                </a:solidFill>
                <a:latin typeface="Times New Roman" panose="02020603050405020304" pitchFamily="18" charset="0"/>
                <a:cs typeface="Times New Roman" panose="02020603050405020304" pitchFamily="18" charset="0"/>
              </a:rPr>
              <a:t> o </a:t>
            </a:r>
            <a:r>
              <a:rPr lang="en-US" sz="2200" dirty="0" err="1">
                <a:solidFill>
                  <a:schemeClr val="tx1"/>
                </a:solidFill>
                <a:latin typeface="Times New Roman" panose="02020603050405020304" pitchFamily="18" charset="0"/>
                <a:cs typeface="Times New Roman" panose="02020603050405020304" pitchFamily="18" charset="0"/>
              </a:rPr>
              <a:t>adresabilitate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întinsă</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şi</a:t>
            </a:r>
            <a:r>
              <a:rPr lang="en-US" sz="2200" dirty="0">
                <a:solidFill>
                  <a:schemeClr val="tx1"/>
                </a:solidFill>
                <a:latin typeface="Times New Roman" panose="02020603050405020304" pitchFamily="18" charset="0"/>
                <a:cs typeface="Times New Roman" panose="02020603050405020304" pitchFamily="18" charset="0"/>
              </a:rPr>
              <a:t> cu </a:t>
            </a:r>
            <a:r>
              <a:rPr lang="en-US" sz="2200" dirty="0" err="1">
                <a:solidFill>
                  <a:schemeClr val="tx1"/>
                </a:solidFill>
                <a:latin typeface="Times New Roman" panose="02020603050405020304" pitchFamily="18" charset="0"/>
                <a:cs typeface="Times New Roman" panose="02020603050405020304" pitchFamily="18" charset="0"/>
              </a:rPr>
              <a:t>posibilităţi</a:t>
            </a:r>
            <a:r>
              <a:rPr lang="en-US" sz="2200" dirty="0">
                <a:solidFill>
                  <a:schemeClr val="tx1"/>
                </a:solidFill>
                <a:latin typeface="Times New Roman" panose="02020603050405020304" pitchFamily="18" charset="0"/>
                <a:cs typeface="Times New Roman" panose="02020603050405020304" pitchFamily="18" charset="0"/>
              </a:rPr>
              <a:t> de </a:t>
            </a:r>
            <a:r>
              <a:rPr lang="en-US" sz="2200" dirty="0" err="1">
                <a:solidFill>
                  <a:schemeClr val="tx1"/>
                </a:solidFill>
                <a:latin typeface="Times New Roman" panose="02020603050405020304" pitchFamily="18" charset="0"/>
                <a:cs typeface="Times New Roman" panose="02020603050405020304" pitchFamily="18" charset="0"/>
              </a:rPr>
              <a:t>aplicare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în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principiu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nelimitate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hlinkClick r:id="rId2"/>
              </a:rPr>
              <a:t>http://www.aaida.ro/metode-alternative-de-solutionare-a-litigiilor</a:t>
            </a:r>
            <a:r>
              <a:rPr lang="en-US" sz="2200" dirty="0">
                <a:solidFill>
                  <a:schemeClr val="tx1"/>
                </a:solidFill>
                <a:latin typeface="Times New Roman" panose="02020603050405020304" pitchFamily="18" charset="0"/>
                <a:cs typeface="Times New Roman" panose="02020603050405020304" pitchFamily="18" charset="0"/>
              </a:rPr>
              <a:t>).</a:t>
            </a:r>
            <a:r>
              <a:rPr lang="ro-RO" sz="2200" dirty="0">
                <a:solidFill>
                  <a:schemeClr val="tx1"/>
                </a:solidFill>
                <a:latin typeface="Times New Roman" panose="02020603050405020304" pitchFamily="18" charset="0"/>
                <a:cs typeface="Times New Roman" panose="02020603050405020304" pitchFamily="18" charset="0"/>
              </a:rPr>
              <a:t> </a:t>
            </a:r>
            <a:endParaRPr lang="en-US" sz="22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4126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nSpc>
                <a:spcPct val="150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Caracteristicile</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medieriii</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709684" y="1310185"/>
            <a:ext cx="10644116" cy="4866778"/>
          </a:xfrm>
        </p:spPr>
        <p:txBody>
          <a:bodyPr>
            <a:normAutofit/>
          </a:bodyPr>
          <a:lstStyle/>
          <a:p>
            <a:pPr lvl="0" algn="just">
              <a:lnSpc>
                <a:spcPct val="150000"/>
              </a:lnSpc>
              <a:spcAft>
                <a:spcPts val="0"/>
              </a:spcAft>
              <a:buFont typeface="Wingdings" panose="05000000000000000000" pitchFamily="2" charset="2"/>
              <a:buChar char="§"/>
            </a:pP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metodă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alternativă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facultativă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soluționare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conflictelor</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litigiilor</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părțile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implicate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decid</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dacă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vor</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nu ca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litigiul</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fie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rezolvat</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intermediul</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medierii</a:t>
            </a:r>
            <a:endParaRPr lang="ro-RO"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buFont typeface="Wingdings" panose="05000000000000000000" pitchFamily="2" charset="2"/>
              <a:buChar char="§"/>
            </a:pP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Presupune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negociere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asistată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altfel</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spus</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mediatorul</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imparțial</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neutru</a:t>
            </a:r>
            <a:endParaRPr lang="ro-RO" sz="2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buFont typeface="Wingdings" panose="05000000000000000000" pitchFamily="2" charset="2"/>
              <a:buChar char="§"/>
            </a:pP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Decizia</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aparține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părților</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mediatorul</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doar</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îi</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indrumă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părțile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implicate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fiind</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cele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care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vor</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lua</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decizia</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final</a:t>
            </a:r>
            <a:endParaRPr lang="ro-RO"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50000"/>
              </a:lnSpc>
              <a:spcAft>
                <a:spcPts val="0"/>
              </a:spcAft>
              <a:buFont typeface="Wingdings" panose="05000000000000000000" pitchFamily="2" charset="2"/>
              <a:buChar char="§"/>
            </a:pP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Rezultatul</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medierii</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tipul</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câstig</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câstig</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se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urmărește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tooate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părțile</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implicate in conflict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aibă</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câstig</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4541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Avantajele medierii</a:t>
            </a:r>
            <a:endParaRPr lang="en-US" b="1" dirty="0"/>
          </a:p>
        </p:txBody>
      </p:sp>
      <p:sp>
        <p:nvSpPr>
          <p:cNvPr id="3" name="Content Placeholder 2"/>
          <p:cNvSpPr>
            <a:spLocks noGrp="1"/>
          </p:cNvSpPr>
          <p:nvPr>
            <p:ph idx="1"/>
          </p:nvPr>
        </p:nvSpPr>
        <p:spPr>
          <a:xfrm>
            <a:off x="677334" y="1751157"/>
            <a:ext cx="8596668" cy="3880773"/>
          </a:xfrm>
        </p:spPr>
        <p:txBody>
          <a:bodyPr>
            <a:noAutofit/>
          </a:bodyPr>
          <a:lstStyle/>
          <a:p>
            <a:pPr marL="0" lvl="0" indent="0" algn="just" defTabSz="457200">
              <a:lnSpc>
                <a:spcPct val="160000"/>
              </a:lnSpc>
              <a:spcBef>
                <a:spcPct val="20000"/>
              </a:spcBef>
              <a:spcAft>
                <a:spcPts val="600"/>
              </a:spcAft>
              <a:buClr>
                <a:srgbClr val="83992A"/>
              </a:buClr>
              <a:buSzPct val="115000"/>
              <a:buNone/>
            </a:pPr>
            <a:r>
              <a:rPr lang="ro-RO"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a:t>
            </a:r>
            <a:r>
              <a:rPr lang="ro-RO" sz="2100" dirty="0">
                <a:solidFill>
                  <a:prstClr val="black">
                    <a:lumMod val="85000"/>
                    <a:lumOff val="15000"/>
                  </a:prstClr>
                </a:solidFill>
                <a:latin typeface="Times New Roman" panose="02020603050405020304" pitchFamily="18" charset="0"/>
                <a:cs typeface="Times New Roman" panose="02020603050405020304" pitchFamily="18" charset="0"/>
              </a:rPr>
              <a:t>E</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ste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voluntară</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părțile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implicate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în</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conflict pot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solicita</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un mediator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în</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mod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voluntar</a:t>
            </a:r>
            <a:endParaRPr lang="en-US" sz="21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60000"/>
              </a:lnSpc>
              <a:spcBef>
                <a:spcPct val="20000"/>
              </a:spcBef>
              <a:spcAft>
                <a:spcPts val="600"/>
              </a:spcAft>
              <a:buClr>
                <a:srgbClr val="83992A"/>
              </a:buClr>
              <a:buSzPct val="115000"/>
              <a:buFontTx/>
              <a:buChar char="-"/>
            </a:pP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Costuri</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reduse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faptul</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că</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este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o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metodă</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relativ</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ieftină</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face ca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această</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metodă</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să</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fie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una</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dintre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cele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mai</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utilizate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metode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alternative de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soluționare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conflictelor</a:t>
            </a:r>
            <a:endParaRPr lang="ro-RO" sz="21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60000"/>
              </a:lnSpc>
              <a:spcBef>
                <a:spcPct val="20000"/>
              </a:spcBef>
              <a:spcAft>
                <a:spcPts val="600"/>
              </a:spcAft>
              <a:buClr>
                <a:srgbClr val="83992A"/>
              </a:buClr>
              <a:buSzPct val="115000"/>
              <a:buFontTx/>
              <a:buChar char="-"/>
            </a:pP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Este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confidențial</a:t>
            </a:r>
            <a:r>
              <a:rPr lang="ro-RO" sz="2100" dirty="0">
                <a:solidFill>
                  <a:prstClr val="black">
                    <a:lumMod val="85000"/>
                    <a:lumOff val="15000"/>
                  </a:prstClr>
                </a:solidFill>
                <a:latin typeface="Times New Roman" panose="02020603050405020304" pitchFamily="18" charset="0"/>
                <a:cs typeface="Times New Roman" panose="02020603050405020304" pitchFamily="18" charset="0"/>
              </a:rPr>
              <a:t>ă și</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una</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dintre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cele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mai</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rapide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metode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soluționare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conflictelor</a:t>
            </a:r>
            <a:endParaRPr lang="en-US" sz="2100" dirty="0">
              <a:solidFill>
                <a:prstClr val="black">
                  <a:lumMod val="85000"/>
                  <a:lumOff val="15000"/>
                </a:prstClr>
              </a:solidFill>
              <a:latin typeface="Times New Roman" panose="02020603050405020304" pitchFamily="18" charset="0"/>
              <a:cs typeface="Times New Roman" panose="02020603050405020304" pitchFamily="18" charset="0"/>
            </a:endParaRPr>
          </a:p>
          <a:p>
            <a:pPr marL="0" lvl="0" indent="0" algn="just" defTabSz="457200">
              <a:lnSpc>
                <a:spcPct val="160000"/>
              </a:lnSpc>
              <a:spcBef>
                <a:spcPct val="20000"/>
              </a:spcBef>
              <a:spcAft>
                <a:spcPts val="600"/>
              </a:spcAft>
              <a:buClr>
                <a:srgbClr val="83992A"/>
              </a:buClr>
              <a:buSzPct val="115000"/>
              <a:buNone/>
            </a:pP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a:t>
            </a:r>
            <a:r>
              <a:rPr lang="ro-RO"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Poate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fi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folosit</a:t>
            </a:r>
            <a:r>
              <a:rPr lang="ro-RO" sz="2100" dirty="0">
                <a:solidFill>
                  <a:prstClr val="black">
                    <a:lumMod val="85000"/>
                    <a:lumOff val="15000"/>
                  </a:prstClr>
                </a:solidFill>
                <a:latin typeface="Times New Roman" panose="02020603050405020304" pitchFamily="18" charset="0"/>
                <a:cs typeface="Times New Roman" panose="02020603050405020304" pitchFamily="18" charset="0"/>
              </a:rPr>
              <a:t>ă</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în</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numeroase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conflicte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având</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un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spectru</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larg</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de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acoperire</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a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conflictelor</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Sîrbu</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M., </a:t>
            </a:r>
            <a:r>
              <a:rPr lang="en-US" sz="2100" dirty="0" err="1">
                <a:solidFill>
                  <a:prstClr val="black">
                    <a:lumMod val="85000"/>
                    <a:lumOff val="15000"/>
                  </a:prstClr>
                </a:solidFill>
                <a:latin typeface="Times New Roman" panose="02020603050405020304" pitchFamily="18" charset="0"/>
                <a:cs typeface="Times New Roman" panose="02020603050405020304" pitchFamily="18" charset="0"/>
              </a:rPr>
              <a:t>Croitoru-Anghel</a:t>
            </a:r>
            <a:r>
              <a:rPr lang="en-US" sz="2100" dirty="0">
                <a:solidFill>
                  <a:prstClr val="black">
                    <a:lumMod val="85000"/>
                    <a:lumOff val="15000"/>
                  </a:prstClr>
                </a:solidFill>
                <a:latin typeface="Times New Roman" panose="02020603050405020304" pitchFamily="18" charset="0"/>
                <a:cs typeface="Times New Roman" panose="02020603050405020304" pitchFamily="18" charset="0"/>
              </a:rPr>
              <a:t> D. M). </a:t>
            </a:r>
          </a:p>
        </p:txBody>
      </p:sp>
    </p:spTree>
    <p:extLst>
      <p:ext uri="{BB962C8B-B14F-4D97-AF65-F5344CB8AC3E}">
        <p14:creationId xmlns:p14="http://schemas.microsoft.com/office/powerpoint/2010/main" val="3635535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Dezavantajele medierii</a:t>
            </a:r>
            <a:endParaRPr lang="en-US" b="1" dirty="0"/>
          </a:p>
        </p:txBody>
      </p:sp>
      <p:sp>
        <p:nvSpPr>
          <p:cNvPr id="3" name="Content Placeholder 2"/>
          <p:cNvSpPr>
            <a:spLocks noGrp="1"/>
          </p:cNvSpPr>
          <p:nvPr>
            <p:ph idx="1"/>
          </p:nvPr>
        </p:nvSpPr>
        <p:spPr>
          <a:xfrm>
            <a:off x="677334" y="1583141"/>
            <a:ext cx="8944338" cy="4458222"/>
          </a:xfrm>
        </p:spPr>
        <p:txBody>
          <a:bodyPr>
            <a:noAutofit/>
          </a:bodyPr>
          <a:lstStyle/>
          <a:p>
            <a:pPr marL="342900" lvl="0" indent="-342900" algn="just">
              <a:lnSpc>
                <a:spcPct val="170000"/>
              </a:lnSpc>
              <a:spcAft>
                <a:spcPts val="0"/>
              </a:spcAft>
              <a:buFont typeface="Times New Roman" panose="02020603050405020304" pitchFamily="18" charset="0"/>
              <a:buChar char="-"/>
            </a:pP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Hotărâri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inatacabile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imposibilă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exercitarea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căilor</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atac</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asupra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hotărârii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medierii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70000"/>
              </a:lnSpc>
              <a:spcAft>
                <a:spcPts val="0"/>
              </a:spcAft>
              <a:buFont typeface="Times New Roman" panose="02020603050405020304" pitchFamily="18" charset="0"/>
              <a:buChar char="-"/>
            </a:pP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Instabilitatea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procesul</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cooperare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poate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fi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oricând</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întrerupt</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tărăgănat</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absenţa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unui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control din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partea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unei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părţi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70000"/>
              </a:lnSpc>
              <a:spcAft>
                <a:spcPts val="800"/>
              </a:spcAft>
              <a:buFont typeface="Times New Roman" panose="02020603050405020304" pitchFamily="18" charset="0"/>
              <a:buChar char="-"/>
            </a:pP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mecanismul</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aducerii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forţate</a:t>
            </a:r>
            <a:r>
              <a:rPr lang="ro-RO" sz="23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care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poate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neplăceri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pentru</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partea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care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este</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interesată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soluţionarea</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cât</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rapidă</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3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conflictului</a:t>
            </a:r>
            <a:r>
              <a:rPr lang="en-US"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o-RO" sz="23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70000"/>
              </a:lnSpc>
              <a:spcAft>
                <a:spcPts val="800"/>
              </a:spcAft>
              <a:buFont typeface="Times New Roman" panose="02020603050405020304" pitchFamily="18" charset="0"/>
              <a:buChar char="-"/>
            </a:pPr>
            <a:r>
              <a:rPr lang="en-US" sz="2300" dirty="0">
                <a:solidFill>
                  <a:schemeClr val="tx1"/>
                </a:solidFill>
                <a:effectLst/>
                <a:latin typeface="Times New Roman" panose="02020603050405020304" pitchFamily="18" charset="0"/>
                <a:ea typeface="Calibri" panose="020F0502020204030204" pitchFamily="34" charset="0"/>
              </a:rPr>
              <a:t>Nu </a:t>
            </a:r>
            <a:r>
              <a:rPr lang="en-US" sz="2300" dirty="0" err="1">
                <a:solidFill>
                  <a:schemeClr val="tx1"/>
                </a:solidFill>
                <a:effectLst/>
                <a:latin typeface="Times New Roman" panose="02020603050405020304" pitchFamily="18" charset="0"/>
                <a:ea typeface="Calibri" panose="020F0502020204030204" pitchFamily="34" charset="0"/>
              </a:rPr>
              <a:t>există</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garanţia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unei</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soluţionări</a:t>
            </a:r>
            <a:r>
              <a:rPr lang="en-US" sz="2300" dirty="0">
                <a:solidFill>
                  <a:schemeClr val="tx1"/>
                </a:solidFill>
                <a:effectLst/>
                <a:latin typeface="Times New Roman" panose="02020603050405020304" pitchFamily="18" charset="0"/>
                <a:ea typeface="Calibri" panose="020F0502020204030204" pitchFamily="34" charset="0"/>
              </a:rPr>
              <a:t> de </a:t>
            </a:r>
            <a:r>
              <a:rPr lang="en-US" sz="2300" dirty="0" err="1">
                <a:solidFill>
                  <a:schemeClr val="tx1"/>
                </a:solidFill>
                <a:effectLst/>
                <a:latin typeface="Times New Roman" panose="02020603050405020304" pitchFamily="18" charset="0"/>
                <a:ea typeface="Calibri" panose="020F0502020204030204" pitchFamily="34" charset="0"/>
              </a:rPr>
              <a:t>succes</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aceasta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depinzând</a:t>
            </a:r>
            <a:r>
              <a:rPr lang="en-US" sz="2300" dirty="0">
                <a:solidFill>
                  <a:schemeClr val="tx1"/>
                </a:solidFill>
                <a:effectLst/>
                <a:latin typeface="Times New Roman" panose="02020603050405020304" pitchFamily="18" charset="0"/>
                <a:ea typeface="Calibri" panose="020F0502020204030204" pitchFamily="34" charset="0"/>
              </a:rPr>
              <a:t> de </a:t>
            </a:r>
            <a:r>
              <a:rPr lang="en-US" sz="2300" dirty="0" err="1">
                <a:solidFill>
                  <a:schemeClr val="tx1"/>
                </a:solidFill>
                <a:effectLst/>
                <a:latin typeface="Times New Roman" panose="02020603050405020304" pitchFamily="18" charset="0"/>
                <a:ea typeface="Calibri" panose="020F0502020204030204" pitchFamily="34" charset="0"/>
              </a:rPr>
              <a:t>capacitatea</a:t>
            </a:r>
            <a:r>
              <a:rPr lang="en-US" sz="2300" dirty="0">
                <a:solidFill>
                  <a:schemeClr val="tx1"/>
                </a:solidFill>
                <a:effectLst/>
                <a:latin typeface="Times New Roman" panose="02020603050405020304" pitchFamily="18" charset="0"/>
                <a:ea typeface="Calibri" panose="020F0502020204030204" pitchFamily="34" charset="0"/>
              </a:rPr>
              <a:t> </a:t>
            </a:r>
            <a:r>
              <a:rPr lang="en-US" sz="2300" dirty="0" err="1">
                <a:solidFill>
                  <a:schemeClr val="tx1"/>
                </a:solidFill>
                <a:effectLst/>
                <a:latin typeface="Times New Roman" panose="02020603050405020304" pitchFamily="18" charset="0"/>
                <a:ea typeface="Calibri" panose="020F0502020204030204" pitchFamily="34" charset="0"/>
              </a:rPr>
              <a:t>părţilor</a:t>
            </a:r>
            <a:r>
              <a:rPr lang="en-US" sz="2300" dirty="0">
                <a:solidFill>
                  <a:schemeClr val="tx1"/>
                </a:solidFill>
                <a:effectLst/>
                <a:latin typeface="Times New Roman" panose="02020603050405020304" pitchFamily="18" charset="0"/>
                <a:ea typeface="Calibri" panose="020F0502020204030204" pitchFamily="34" charset="0"/>
              </a:rPr>
              <a:t> de a </a:t>
            </a:r>
            <a:r>
              <a:rPr lang="en-US" sz="2300" dirty="0" err="1">
                <a:solidFill>
                  <a:schemeClr val="tx1"/>
                </a:solidFill>
                <a:effectLst/>
                <a:latin typeface="Times New Roman" panose="02020603050405020304" pitchFamily="18" charset="0"/>
                <a:ea typeface="Calibri" panose="020F0502020204030204" pitchFamily="34" charset="0"/>
              </a:rPr>
              <a:t>ajunge</a:t>
            </a:r>
            <a:r>
              <a:rPr lang="en-US" sz="2300" dirty="0">
                <a:solidFill>
                  <a:schemeClr val="tx1"/>
                </a:solidFill>
                <a:effectLst/>
                <a:latin typeface="Times New Roman" panose="02020603050405020304" pitchFamily="18" charset="0"/>
                <a:ea typeface="Calibri" panose="020F0502020204030204" pitchFamily="34" charset="0"/>
              </a:rPr>
              <a:t> la un </a:t>
            </a:r>
            <a:r>
              <a:rPr lang="en-US" sz="2300" dirty="0" err="1">
                <a:solidFill>
                  <a:schemeClr val="tx1"/>
                </a:solidFill>
                <a:effectLst/>
                <a:latin typeface="Times New Roman" panose="02020603050405020304" pitchFamily="18" charset="0"/>
                <a:ea typeface="Calibri" panose="020F0502020204030204" pitchFamily="34" charset="0"/>
              </a:rPr>
              <a:t>acord</a:t>
            </a:r>
            <a:endParaRPr lang="en-US" sz="2300" dirty="0">
              <a:solidFill>
                <a:schemeClr val="tx1"/>
              </a:solidFill>
            </a:endParaRPr>
          </a:p>
        </p:txBody>
      </p:sp>
    </p:spTree>
    <p:extLst>
      <p:ext uri="{BB962C8B-B14F-4D97-AF65-F5344CB8AC3E}">
        <p14:creationId xmlns:p14="http://schemas.microsoft.com/office/powerpoint/2010/main" val="1793260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Care sunt costurile medierii? </a:t>
            </a:r>
            <a:endParaRPr lang="en-US" b="1" dirty="0"/>
          </a:p>
        </p:txBody>
      </p:sp>
      <p:sp>
        <p:nvSpPr>
          <p:cNvPr id="3" name="Content Placeholder 2"/>
          <p:cNvSpPr>
            <a:spLocks noGrp="1"/>
          </p:cNvSpPr>
          <p:nvPr>
            <p:ph idx="1"/>
          </p:nvPr>
        </p:nvSpPr>
        <p:spPr>
          <a:xfrm>
            <a:off x="677334" y="1555845"/>
            <a:ext cx="8794212" cy="4485518"/>
          </a:xfrm>
        </p:spPr>
        <p:txBody>
          <a:bodyPr>
            <a:normAutofit/>
          </a:bodyPr>
          <a:lstStyle/>
          <a:p>
            <a:pPr marL="0" indent="0" algn="just">
              <a:lnSpc>
                <a:spcPct val="150000"/>
              </a:lnSpc>
              <a:buNone/>
            </a:pPr>
            <a:r>
              <a:rPr lang="ro-RO" sz="2300" dirty="0">
                <a:solidFill>
                  <a:schemeClr val="tx1"/>
                </a:solidFill>
                <a:effectLst/>
                <a:latin typeface="Times New Roman" panose="02020603050405020304" pitchFamily="18" charset="0"/>
                <a:ea typeface="Calibri" panose="020F0502020204030204" pitchFamily="34" charset="0"/>
              </a:rPr>
              <a:t>Prin încheierea acordul de mediere, conform legislației, beneficiați de o reducere cu minim 50% din taxa legală, posibilitatea restituirii taxei de timbru deja plătită şi chiar scutiri de taxă, în condiţiile legii şi în raport cu momentul când intervine acordul. Astfel, acţiunea pentru pronunţarea unei hotărâri prin care se solicită instanţei să consfinţească înţelegerea părţilor rezultată din acordul de mediere se timbrează cu o taxă fixă de 20 lei. </a:t>
            </a:r>
            <a:endParaRPr lang="en-US" sz="2300" dirty="0">
              <a:solidFill>
                <a:schemeClr val="tx1"/>
              </a:solidFill>
            </a:endParaRPr>
          </a:p>
        </p:txBody>
      </p:sp>
    </p:spTree>
    <p:extLst>
      <p:ext uri="{BB962C8B-B14F-4D97-AF65-F5344CB8AC3E}">
        <p14:creationId xmlns:p14="http://schemas.microsoft.com/office/powerpoint/2010/main" val="37472129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93</TotalTime>
  <Words>1372</Words>
  <Application>Microsoft Office PowerPoint</Application>
  <PresentationFormat>Widescreen</PresentationFormat>
  <Paragraphs>61</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Garamond</vt:lpstr>
      <vt:lpstr>Tahoma</vt:lpstr>
      <vt:lpstr>Times New Roman</vt:lpstr>
      <vt:lpstr>Trebuchet MS</vt:lpstr>
      <vt:lpstr>Wingdings</vt:lpstr>
      <vt:lpstr>Wingdings 3</vt:lpstr>
      <vt:lpstr>Facet</vt:lpstr>
      <vt:lpstr>Elemente de bază privind medierea și alte metode  alternative de rezolvare a conflictelor în mediul urban  </vt:lpstr>
      <vt:lpstr>Ce este medierea?</vt:lpstr>
      <vt:lpstr>Termenul în actuala sa formă a fost introdus în Statele Unite în anul 1970, fiind ulterior preluat ca atare în limbile engleză și germană, pentru ca apoi sa devină denumirea pentru una dintre cele mai importante modalități alternative de soluționare a conflictelor.  „Medierea reprezintă o modalitate de soluţionare a conflictelor pe cale amiabilă, cu ajutorul unei terţe persoane specializate în calitate de mediator, în condiţii de neutralitate, imparţialitate şi confidenţialitate şi având liberul consimţământ al părţilor” </vt:lpstr>
      <vt:lpstr>Care este scopul medierii?  Scopul medierii este de a se ajunge la o soluție reciproc convenabilă pentru părți. Prin această procedura părțile vor căuta împreună soluțiile care să-i unească, vor alege acele soluții care să le păstreze relațiile și care să nu îi dezbine așa cum se întâmplă de cele mai multe ori în instanță</vt:lpstr>
      <vt:lpstr>Domenii aplicare mediere</vt:lpstr>
      <vt:lpstr>Caracteristicile medieriii </vt:lpstr>
      <vt:lpstr>Avantajele medierii</vt:lpstr>
      <vt:lpstr>Dezavantajele medierii</vt:lpstr>
      <vt:lpstr>Care sunt costurile medierii? </vt:lpstr>
      <vt:lpstr>Principiile medierii:</vt:lpstr>
      <vt:lpstr>Principiile medierii:</vt:lpstr>
      <vt:lpstr> Alte metode alternative de soluționare a conflictelor. </vt:lpstr>
      <vt:lpstr>    Sunt metode alternative de soluționare:                 Arbitrajul             Negocierea            Cooperarea             Concilierea       </vt:lpstr>
      <vt:lpstr>Arbitrajul </vt:lpstr>
      <vt:lpstr>În ce situații putem apela la arbitraj?</vt:lpstr>
      <vt:lpstr>Avantajele arbitrajului</vt:lpstr>
      <vt:lpstr>Arbitrajul poate fi:</vt:lpstr>
      <vt:lpstr>Negocierea </vt:lpstr>
      <vt:lpstr>Avantajele negocierii</vt:lpstr>
      <vt:lpstr>Cooperarea </vt:lpstr>
      <vt:lpstr>Concilierea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Elemente de bază privind medierea și alte metode  alternative de rezolvare a conflictelor în mediul rural </dc:title>
  <dc:creator>Windows User</dc:creator>
  <cp:lastModifiedBy>Raluca Antonie</cp:lastModifiedBy>
  <cp:revision>7</cp:revision>
  <dcterms:created xsi:type="dcterms:W3CDTF">2020-06-08T14:09:14Z</dcterms:created>
  <dcterms:modified xsi:type="dcterms:W3CDTF">2023-11-16T15:17:42Z</dcterms:modified>
</cp:coreProperties>
</file>