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107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84D50-4E1E-4EE1-9607-33A60F413AD0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2B81-DD3C-4A05-8BF1-9A7FB3992DC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9613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84D50-4E1E-4EE1-9607-33A60F413AD0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2B81-DD3C-4A05-8BF1-9A7FB3992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71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84D50-4E1E-4EE1-9607-33A60F413AD0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2B81-DD3C-4A05-8BF1-9A7FB3992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381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84D50-4E1E-4EE1-9607-33A60F413AD0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2B81-DD3C-4A05-8BF1-9A7FB3992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27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84D50-4E1E-4EE1-9607-33A60F413AD0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2B81-DD3C-4A05-8BF1-9A7FB3992DC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7133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84D50-4E1E-4EE1-9607-33A60F413AD0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2B81-DD3C-4A05-8BF1-9A7FB3992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745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84D50-4E1E-4EE1-9607-33A60F413AD0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2B81-DD3C-4A05-8BF1-9A7FB3992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18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84D50-4E1E-4EE1-9607-33A60F413AD0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2B81-DD3C-4A05-8BF1-9A7FB3992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298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84D50-4E1E-4EE1-9607-33A60F413AD0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2B81-DD3C-4A05-8BF1-9A7FB3992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52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884D50-4E1E-4EE1-9607-33A60F413AD0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892B81-DD3C-4A05-8BF1-9A7FB3992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67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84D50-4E1E-4EE1-9607-33A60F413AD0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2B81-DD3C-4A05-8BF1-9A7FB3992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600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4884D50-4E1E-4EE1-9607-33A60F413AD0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A892B81-DD3C-4A05-8BF1-9A7FB3992DC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4211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uridice.ro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ge5.ro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lege5.ro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uridice.ro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C4AAA502-5435-489E-9538-3A40E6C71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33999" y="4550229"/>
            <a:ext cx="10909073" cy="10576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spc="-5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Legislația privind medierea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99ABDC-4C80-BA92-FB58-85E5E193ED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7768" y="686095"/>
            <a:ext cx="10916463" cy="1828505"/>
          </a:xfrm>
          <a:prstGeom prst="rect">
            <a:avLst/>
          </a:prstGeom>
          <a:noFill/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9AC0290-4702-4519-B0F4-C2A468809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1086" y="5618770"/>
            <a:ext cx="105156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DE42378B-2E28-4810-8421-7A473A40E3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D91DD17-237F-4811-BC0E-128EB1BD7C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653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Acordul de mediere</a:t>
            </a:r>
            <a:endParaRPr lang="en-US" sz="3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809" y="1965278"/>
            <a:ext cx="10644803" cy="394594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o-RO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Reprezintă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acordul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de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voinţă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intervenit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între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mediator,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de o parte,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şi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părţile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aflate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în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conflict,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de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altă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parte,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în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baza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căruia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mediatorul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se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obligă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să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sprijine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părţile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în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soluţionarea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conflictului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facilitând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negocierile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dintre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ele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cu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scopul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obţinerii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unei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soluţii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reciproc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convenabile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eficiente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şi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durabile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iar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părţile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se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obligă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să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dea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mediatorului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o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sumă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de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bani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numită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onorariu</a:t>
            </a:r>
            <a:r>
              <a:rPr lang="en-US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” (</a:t>
            </a:r>
            <a:r>
              <a:rPr lang="en-US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hlinkClick r:id="rId2"/>
              </a:rPr>
              <a:t>www.juridice.ro</a:t>
            </a:r>
            <a:r>
              <a:rPr lang="en-US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).</a:t>
            </a:r>
            <a:r>
              <a:rPr lang="ro-RO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0316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3331" y="504967"/>
            <a:ext cx="10604311" cy="4270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o-RO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 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Important de </a:t>
            </a:r>
            <a:r>
              <a:rPr 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reținut</a:t>
            </a:r>
            <a:endParaRPr lang="ro-RO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endParaRPr lang="ro-RO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„</a:t>
            </a:r>
            <a:r>
              <a:rPr lang="en-US" sz="25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Mediatorul</a:t>
            </a:r>
            <a:r>
              <a:rPr lang="en-US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NU</a:t>
            </a:r>
            <a:r>
              <a:rPr lang="en-US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semnează</a:t>
            </a:r>
            <a:r>
              <a:rPr lang="en-US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Acordul</a:t>
            </a:r>
            <a:r>
              <a:rPr lang="en-US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de </a:t>
            </a:r>
            <a:r>
              <a:rPr lang="en-US" sz="25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mediere</a:t>
            </a:r>
            <a:r>
              <a:rPr lang="en-US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25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nefiind</a:t>
            </a:r>
            <a:r>
              <a:rPr lang="en-US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parte a </a:t>
            </a:r>
            <a:r>
              <a:rPr lang="en-US" sz="25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înțelegerii</a:t>
            </a:r>
            <a:r>
              <a:rPr lang="en-US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părților</a:t>
            </a:r>
            <a:r>
              <a:rPr lang="en-US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nu </a:t>
            </a:r>
            <a:r>
              <a:rPr lang="en-US" sz="25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este</a:t>
            </a:r>
            <a:r>
              <a:rPr lang="en-US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garant</a:t>
            </a:r>
            <a:r>
              <a:rPr lang="en-US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al </a:t>
            </a:r>
            <a:r>
              <a:rPr lang="en-US" sz="25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implementării</a:t>
            </a:r>
            <a:r>
              <a:rPr lang="en-US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Acordului</a:t>
            </a:r>
            <a:r>
              <a:rPr lang="en-US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  <a:r>
              <a:rPr lang="en-US" sz="25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Însă</a:t>
            </a:r>
            <a:r>
              <a:rPr lang="en-US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25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pentru</a:t>
            </a:r>
            <a:r>
              <a:rPr lang="en-US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a </a:t>
            </a:r>
            <a:r>
              <a:rPr lang="en-US" sz="25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confirma</a:t>
            </a:r>
            <a:r>
              <a:rPr lang="en-US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și</a:t>
            </a:r>
            <a:r>
              <a:rPr lang="en-US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mediatorul</a:t>
            </a:r>
            <a:r>
              <a:rPr lang="en-US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faptul</a:t>
            </a:r>
            <a:r>
              <a:rPr lang="en-US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că</a:t>
            </a:r>
            <a:r>
              <a:rPr lang="ro-RO" sz="250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</a:t>
            </a:r>
            <a:r>
              <a:rPr lang="en-US" sz="250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Acordul</a:t>
            </a:r>
            <a:r>
              <a:rPr lang="en-US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a </a:t>
            </a:r>
            <a:r>
              <a:rPr lang="en-US" sz="25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rezultat</a:t>
            </a:r>
            <a:r>
              <a:rPr lang="en-US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din </a:t>
            </a:r>
            <a:r>
              <a:rPr lang="en-US" sz="25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medierea</a:t>
            </a:r>
            <a:r>
              <a:rPr lang="en-US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în</a:t>
            </a:r>
            <a:r>
              <a:rPr lang="en-US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care el a </a:t>
            </a:r>
            <a:r>
              <a:rPr lang="en-US" sz="25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fost</a:t>
            </a:r>
            <a:r>
              <a:rPr lang="en-US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mediator, </a:t>
            </a:r>
            <a:r>
              <a:rPr lang="en-US" sz="25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pe</a:t>
            </a:r>
            <a:r>
              <a:rPr lang="en-US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Acord se </a:t>
            </a:r>
            <a:r>
              <a:rPr lang="en-US" sz="25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poate</a:t>
            </a:r>
            <a:r>
              <a:rPr lang="en-US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face </a:t>
            </a:r>
            <a:r>
              <a:rPr lang="en-US" sz="25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mențiune</a:t>
            </a:r>
            <a:r>
              <a:rPr lang="en-US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că</a:t>
            </a:r>
            <a:r>
              <a:rPr lang="en-US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acesta</a:t>
            </a:r>
            <a:r>
              <a:rPr lang="en-US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a </a:t>
            </a:r>
            <a:r>
              <a:rPr lang="en-US" sz="25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fost</a:t>
            </a:r>
            <a:r>
              <a:rPr lang="en-US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semnat</a:t>
            </a:r>
            <a:r>
              <a:rPr lang="en-US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în</a:t>
            </a:r>
            <a:r>
              <a:rPr lang="en-US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fața</a:t>
            </a:r>
            <a:r>
              <a:rPr lang="en-US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mediatorului</a:t>
            </a:r>
            <a:r>
              <a:rPr lang="en-US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sau</a:t>
            </a:r>
            <a:r>
              <a:rPr lang="en-US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orice</a:t>
            </a:r>
            <a:r>
              <a:rPr lang="en-US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altă</a:t>
            </a:r>
            <a:r>
              <a:rPr lang="en-US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mențiune</a:t>
            </a:r>
            <a:r>
              <a:rPr lang="en-US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în</a:t>
            </a:r>
            <a:r>
              <a:rPr lang="en-US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acest</a:t>
            </a:r>
            <a:r>
              <a:rPr lang="en-US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sens</a:t>
            </a:r>
            <a:r>
              <a:rPr lang="en-US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” (</a:t>
            </a:r>
            <a:r>
              <a:rPr lang="en-US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hlinkClick r:id="rId2"/>
              </a:rPr>
              <a:t>www.lege5.ro</a:t>
            </a:r>
            <a:r>
              <a:rPr lang="en-US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).</a:t>
            </a:r>
            <a:r>
              <a:rPr lang="ro-RO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2813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1821" y="627798"/>
            <a:ext cx="9576180" cy="81886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35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Principalele</a:t>
            </a:r>
            <a:r>
              <a:rPr lang="en-US" sz="35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acte</a:t>
            </a:r>
            <a:r>
              <a:rPr lang="en-US" sz="35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normative ale</a:t>
            </a:r>
            <a:r>
              <a:rPr lang="ro-RO" sz="35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medierii</a:t>
            </a:r>
            <a:r>
              <a:rPr lang="en-US" sz="35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8616" y="1856096"/>
            <a:ext cx="11109278" cy="3469942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sz="25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Legea</a:t>
            </a:r>
            <a:r>
              <a:rPr lang="en-US" sz="25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nr</a:t>
            </a:r>
            <a:r>
              <a:rPr lang="en-US" sz="25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192/2006 </a:t>
            </a:r>
            <a:r>
              <a:rPr lang="en-US" sz="25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privind</a:t>
            </a:r>
            <a:r>
              <a:rPr lang="en-US" sz="25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medierea</a:t>
            </a:r>
            <a:r>
              <a:rPr lang="en-US" sz="25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și</a:t>
            </a:r>
            <a:r>
              <a:rPr lang="en-US" sz="25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organizarea</a:t>
            </a:r>
            <a:r>
              <a:rPr lang="en-US" sz="25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profesiei</a:t>
            </a:r>
            <a:r>
              <a:rPr lang="en-US" sz="25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de mediator</a:t>
            </a:r>
            <a:endParaRPr lang="ro-RO" sz="2500" b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o-RO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o-RO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Aceasta este prima lege care a fost adoptată la nivel național prin care medierea a fost reglementată ca fiind metodă alternative de soluționare a conflictelor. </a:t>
            </a:r>
          </a:p>
          <a:p>
            <a:pPr algn="just">
              <a:lnSpc>
                <a:spcPct val="150000"/>
              </a:lnSpc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331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3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Legea</a:t>
            </a:r>
            <a:r>
              <a:rPr lang="en-U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nr</a:t>
            </a:r>
            <a:r>
              <a:rPr lang="en-U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192/2006 </a:t>
            </a:r>
            <a:r>
              <a:rPr lang="en-US" sz="3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privind</a:t>
            </a:r>
            <a:r>
              <a:rPr lang="en-U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medierea</a:t>
            </a:r>
            <a:r>
              <a:rPr lang="en-U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și</a:t>
            </a:r>
            <a:r>
              <a:rPr lang="en-U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organizarea</a:t>
            </a:r>
            <a:r>
              <a:rPr lang="en-U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profesiei</a:t>
            </a:r>
            <a:r>
              <a:rPr lang="en-U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mediator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161" y="1978924"/>
            <a:ext cx="10309519" cy="389016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Prin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acestă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lege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este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reglementat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cadrul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instituțional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privind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desfășurarea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procesului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de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mediere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dar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și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modul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de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organizare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a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medierii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de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către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mediator.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Prin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intermediul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prezentei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legi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a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fost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reglementat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eliberarea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obligatorie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a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certificatului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de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informare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dar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și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a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procesului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verbal de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mediere</a:t>
            </a:r>
            <a:r>
              <a:rPr lang="en-US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3699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o-RO" sz="3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Certificatul de informare</a:t>
            </a:r>
            <a:endParaRPr lang="en-US" sz="3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5" y="2019868"/>
            <a:ext cx="10071597" cy="389135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o-RO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documentul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eliberat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către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mediator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urma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efectuării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şedinţei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informare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privire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avantajele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medierii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toate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părţile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implicate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conflict,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dacă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acestea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decid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nu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doresc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semnarea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contractului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mediere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Certificatul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informare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eliberează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mod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gratuit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tuturor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părţilor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implicate”.</a:t>
            </a:r>
          </a:p>
        </p:txBody>
      </p:sp>
    </p:spTree>
    <p:extLst>
      <p:ext uri="{BB962C8B-B14F-4D97-AF65-F5344CB8AC3E}">
        <p14:creationId xmlns:p14="http://schemas.microsoft.com/office/powerpoint/2010/main" val="2873679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Procesul verbal de mediere</a:t>
            </a:r>
            <a:endParaRPr lang="en-US" sz="3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1" y="2142699"/>
            <a:ext cx="10407332" cy="376852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o-RO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ste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„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documentul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care se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eliberează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de mediator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în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cazul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în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care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una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dintre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părţile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implicate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refuză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în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scris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participarea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la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mediere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nu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răspunde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invitaţiei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la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mediere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ori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nu se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prezintă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la data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fixată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pentru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mediere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şi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va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cuprinde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în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conţinutul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său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demersurile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efectuate</a:t>
            </a:r>
            <a:r>
              <a:rPr lang="ro-RO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en-US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hlinkClick r:id="rId2"/>
              </a:rPr>
              <a:t>https://lege5.ro/</a:t>
            </a:r>
            <a:r>
              <a:rPr lang="en-US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)</a:t>
            </a:r>
            <a:r>
              <a:rPr lang="ro-RO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  <a:endParaRPr lang="en-US" sz="25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05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412" y="818866"/>
            <a:ext cx="10345004" cy="64144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Legea</a:t>
            </a:r>
            <a:r>
              <a:rPr lang="en-US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nr</a:t>
            </a:r>
            <a:r>
              <a:rPr lang="en-US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168/1999, </a:t>
            </a:r>
            <a:r>
              <a:rPr lang="en-US" sz="28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privind</a:t>
            </a:r>
            <a:r>
              <a:rPr lang="en-US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soluţionarea</a:t>
            </a:r>
            <a:r>
              <a:rPr lang="en-US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conflictelor</a:t>
            </a:r>
            <a:r>
              <a:rPr lang="en-US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de </a:t>
            </a:r>
            <a:r>
              <a:rPr lang="en-US" sz="28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muncă</a:t>
            </a:r>
            <a:r>
              <a:rPr lang="en-US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922" y="1937983"/>
            <a:ext cx="10575878" cy="423898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Prin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această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lege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este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prevăzut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faptul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că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procedura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de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mediere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a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conflictelor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de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interese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apărute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la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locul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de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muncă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se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stabilește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prin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contractul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colectiv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de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muncă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încheiat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la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nivel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național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iar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durata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medierii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nu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poate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depăși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mai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mult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de 30 de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zile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calendaristice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din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momentul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acceptării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medierii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  <a:endParaRPr lang="ro-RO" sz="2500" dirty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28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116" y="627797"/>
            <a:ext cx="10234684" cy="873457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o-RO" sz="26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Alte litigii care pot fi rezolvate prin mediere și sunt reglementate de Legea 192/2006</a:t>
            </a:r>
            <a:endParaRPr lang="en-US" sz="2600" b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627" y="1910687"/>
            <a:ext cx="10603173" cy="4266276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en-US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88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lang="en-US" sz="88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în</a:t>
            </a:r>
            <a:r>
              <a:rPr lang="en-US" sz="88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88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domeniul</a:t>
            </a:r>
            <a:r>
              <a:rPr lang="en-US" sz="88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88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răspunderii</a:t>
            </a:r>
            <a:r>
              <a:rPr lang="en-US" sz="88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88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profesionale</a:t>
            </a:r>
            <a:r>
              <a:rPr lang="en-US" sz="88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88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în</a:t>
            </a:r>
            <a:r>
              <a:rPr lang="en-US" sz="88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care </a:t>
            </a:r>
            <a:r>
              <a:rPr lang="en-US" sz="88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poate</a:t>
            </a:r>
            <a:r>
              <a:rPr lang="en-US" sz="88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fi </a:t>
            </a:r>
            <a:r>
              <a:rPr lang="en-US" sz="88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angajată</a:t>
            </a:r>
            <a:r>
              <a:rPr lang="en-US" sz="88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88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răspunderea</a:t>
            </a:r>
            <a:r>
              <a:rPr lang="en-US" sz="88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88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profesională</a:t>
            </a:r>
            <a:r>
              <a:rPr lang="en-US" sz="88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88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respectiv</a:t>
            </a:r>
            <a:r>
              <a:rPr lang="en-US" sz="88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88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cauzele</a:t>
            </a:r>
            <a:r>
              <a:rPr lang="en-US" sz="88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de </a:t>
            </a:r>
            <a:r>
              <a:rPr lang="en-US" sz="88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malpraxis</a:t>
            </a:r>
            <a:r>
              <a:rPr lang="en-US" sz="88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88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în</a:t>
            </a:r>
            <a:r>
              <a:rPr lang="en-US" sz="88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88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măsura</a:t>
            </a:r>
            <a:r>
              <a:rPr lang="en-US" sz="88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88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în</a:t>
            </a:r>
            <a:r>
              <a:rPr lang="en-US" sz="88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care </a:t>
            </a:r>
            <a:r>
              <a:rPr lang="en-US" sz="88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prin</a:t>
            </a:r>
            <a:r>
              <a:rPr lang="en-US" sz="88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88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legi</a:t>
            </a:r>
            <a:r>
              <a:rPr lang="en-US" sz="88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88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speciale</a:t>
            </a:r>
            <a:r>
              <a:rPr lang="en-US" sz="88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nu </a:t>
            </a:r>
            <a:r>
              <a:rPr lang="en-US" sz="88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este</a:t>
            </a:r>
            <a:r>
              <a:rPr lang="en-US" sz="88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88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prevăzută</a:t>
            </a:r>
            <a:r>
              <a:rPr lang="en-US" sz="88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o </a:t>
            </a:r>
            <a:r>
              <a:rPr lang="en-US" sz="88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altă</a:t>
            </a:r>
            <a:r>
              <a:rPr lang="en-US" sz="88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88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procedură</a:t>
            </a:r>
            <a:endParaRPr lang="en-US" sz="8800" dirty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  <a:buFontTx/>
              <a:buChar char="-"/>
            </a:pPr>
            <a:r>
              <a:rPr lang="ro-RO" sz="88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     </a:t>
            </a:r>
            <a:r>
              <a:rPr lang="en-US" sz="88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în</a:t>
            </a:r>
            <a:r>
              <a:rPr lang="en-US" sz="88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88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litigiile</a:t>
            </a:r>
            <a:r>
              <a:rPr lang="en-US" sz="88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de </a:t>
            </a:r>
            <a:r>
              <a:rPr lang="en-US" sz="88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muncă</a:t>
            </a:r>
            <a:r>
              <a:rPr lang="en-US" sz="88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88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izvorâte</a:t>
            </a:r>
            <a:r>
              <a:rPr lang="en-US" sz="88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din </a:t>
            </a:r>
            <a:r>
              <a:rPr lang="en-US" sz="88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încheierea</a:t>
            </a:r>
            <a:r>
              <a:rPr lang="en-US" sz="88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88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executarea</a:t>
            </a:r>
            <a:r>
              <a:rPr lang="en-US" sz="88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88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și</a:t>
            </a:r>
            <a:r>
              <a:rPr lang="en-US" sz="88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88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încetarea</a:t>
            </a:r>
            <a:r>
              <a:rPr lang="en-US" sz="88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88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contractelor</a:t>
            </a:r>
            <a:r>
              <a:rPr lang="en-US" sz="88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88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individuale</a:t>
            </a:r>
            <a:r>
              <a:rPr lang="en-US" sz="88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de </a:t>
            </a:r>
            <a:r>
              <a:rPr lang="en-US" sz="88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muncă</a:t>
            </a:r>
            <a:endParaRPr lang="ro-RO" sz="8800" dirty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88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-	</a:t>
            </a:r>
            <a:r>
              <a:rPr lang="en-US" sz="88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în</a:t>
            </a:r>
            <a:r>
              <a:rPr lang="en-US" sz="88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88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cazul</a:t>
            </a:r>
            <a:r>
              <a:rPr lang="en-US" sz="88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88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infracțiunilor</a:t>
            </a:r>
            <a:r>
              <a:rPr lang="en-US" sz="88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88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pentru</a:t>
            </a:r>
            <a:r>
              <a:rPr lang="en-US" sz="88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care </a:t>
            </a:r>
            <a:r>
              <a:rPr lang="en-US" sz="88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acțiunea</a:t>
            </a:r>
            <a:r>
              <a:rPr lang="en-US" sz="88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88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penală</a:t>
            </a:r>
            <a:r>
              <a:rPr lang="en-US" sz="88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se </a:t>
            </a:r>
            <a:r>
              <a:rPr lang="en-US" sz="88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pune</a:t>
            </a:r>
            <a:r>
              <a:rPr lang="en-US" sz="88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88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în</a:t>
            </a:r>
            <a:r>
              <a:rPr lang="en-US" sz="88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88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mișcare</a:t>
            </a:r>
            <a:r>
              <a:rPr lang="en-US" sz="88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la </a:t>
            </a:r>
            <a:r>
              <a:rPr lang="en-US" sz="88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plângerea</a:t>
            </a:r>
            <a:r>
              <a:rPr lang="en-US" sz="88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88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prealabilă</a:t>
            </a:r>
            <a:r>
              <a:rPr lang="en-US" sz="88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a </a:t>
            </a:r>
            <a:r>
              <a:rPr lang="en-US" sz="88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persoanei</a:t>
            </a:r>
            <a:r>
              <a:rPr lang="en-US" sz="88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88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vătămate</a:t>
            </a:r>
            <a:r>
              <a:rPr lang="en-US" sz="88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88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și</a:t>
            </a:r>
            <a:r>
              <a:rPr lang="en-US" sz="88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88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împăcarea</a:t>
            </a:r>
            <a:r>
              <a:rPr lang="en-US" sz="88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88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părților</a:t>
            </a:r>
            <a:r>
              <a:rPr lang="en-US" sz="88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88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înlătură</a:t>
            </a:r>
            <a:r>
              <a:rPr lang="en-US" sz="88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88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răspunderea</a:t>
            </a:r>
            <a:r>
              <a:rPr lang="en-US" sz="88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88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penală</a:t>
            </a:r>
            <a:r>
              <a:rPr lang="en-US" sz="88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88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după</a:t>
            </a:r>
            <a:r>
              <a:rPr lang="en-US" sz="88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88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formularea</a:t>
            </a:r>
            <a:r>
              <a:rPr lang="en-US" sz="88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88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plângerii</a:t>
            </a:r>
            <a:r>
              <a:rPr lang="ro-RO" sz="88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67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35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OUG nr. 51/2008 privind ajutorul public judiciar</a:t>
            </a:r>
            <a:endParaRPr lang="en-US" sz="3500" b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1128" y="1905000"/>
            <a:ext cx="10153484" cy="400622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o-RO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rin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intermediul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acesteia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este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reglementat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faptul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că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persoanele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care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provin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din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medii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defavorizate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sau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nu au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suficiente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resurse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financiare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în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măsura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în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care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fac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dovada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că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se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află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în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această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situație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pot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beneficia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de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restituirea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sumei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plătite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mediatorului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ca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și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onorariu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87358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355" y="313900"/>
            <a:ext cx="10317257" cy="1228298"/>
          </a:xfrm>
        </p:spPr>
        <p:txBody>
          <a:bodyPr>
            <a:normAutofit/>
          </a:bodyPr>
          <a:lstStyle/>
          <a:p>
            <a:r>
              <a:rPr lang="en-US" sz="3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Dreptul</a:t>
            </a:r>
            <a:r>
              <a:rPr lang="en-U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 </a:t>
            </a:r>
            <a:r>
              <a:rPr lang="en-US" sz="3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mediere</a:t>
            </a:r>
            <a:r>
              <a:rPr lang="en-U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5219" y="1856096"/>
            <a:ext cx="10699394" cy="405512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o-RO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Este 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„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dreptul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de a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dispune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prin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negociere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de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drepturile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și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bunurile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sale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într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-un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cadru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autorizat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legal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și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avantajos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cadru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care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să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ii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ofere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posibilitatea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negocierii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precum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și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ajutorul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in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procesul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de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negociere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prin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intervenția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facilitară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a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mediatorului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”</a:t>
            </a:r>
            <a:r>
              <a:rPr lang="ro-RO" sz="25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o-RO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en-US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en-US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hlinkClick r:id="rId2"/>
              </a:rPr>
              <a:t>https://www.juridice.ro/</a:t>
            </a:r>
            <a:r>
              <a:rPr lang="en-US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)</a:t>
            </a:r>
            <a:r>
              <a:rPr lang="ro-RO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  <a:endParaRPr lang="en-US" sz="25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65162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41</TotalTime>
  <Words>627</Words>
  <Application>Microsoft Office PowerPoint</Application>
  <PresentationFormat>Widescreen</PresentationFormat>
  <Paragraphs>25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Calibri Light</vt:lpstr>
      <vt:lpstr>Tahoma</vt:lpstr>
      <vt:lpstr>Times New Roman</vt:lpstr>
      <vt:lpstr>Retrospect</vt:lpstr>
      <vt:lpstr>PowerPoint Presentation</vt:lpstr>
      <vt:lpstr>Principalele acte normative ale medierii </vt:lpstr>
      <vt:lpstr>Legea nr. 192/2006 privind medierea și organizarea profesiei de mediator</vt:lpstr>
      <vt:lpstr>Certificatul de informare</vt:lpstr>
      <vt:lpstr>Procesul verbal de mediere</vt:lpstr>
      <vt:lpstr>Legea nr. 168/1999, privind soluţionarea conflictelor de muncă </vt:lpstr>
      <vt:lpstr>Alte litigii care pot fi rezolvate prin mediere și sunt reglementate de Legea 192/2006</vt:lpstr>
      <vt:lpstr>OUG nr. 51/2008 privind ajutorul public judiciar</vt:lpstr>
      <vt:lpstr>Dreptul la mediere </vt:lpstr>
      <vt:lpstr>Acordul de mediere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Raluca Antonie</cp:lastModifiedBy>
  <cp:revision>7</cp:revision>
  <dcterms:created xsi:type="dcterms:W3CDTF">2020-06-05T14:15:35Z</dcterms:created>
  <dcterms:modified xsi:type="dcterms:W3CDTF">2023-11-16T15:18:18Z</dcterms:modified>
</cp:coreProperties>
</file>